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7" r:id="rId2"/>
    <p:sldId id="11090280" r:id="rId3"/>
    <p:sldId id="11090268" r:id="rId4"/>
    <p:sldId id="11090269" r:id="rId5"/>
    <p:sldId id="11090279" r:id="rId6"/>
    <p:sldId id="11090281" r:id="rId7"/>
    <p:sldId id="11090282" r:id="rId8"/>
    <p:sldId id="11090270" r:id="rId9"/>
    <p:sldId id="11090271" r:id="rId10"/>
    <p:sldId id="11090278" r:id="rId11"/>
    <p:sldId id="11090256" r:id="rId12"/>
  </p:sldIdLst>
  <p:sldSz cx="12192000" cy="6858000"/>
  <p:notesSz cx="6858000" cy="9144000"/>
  <p:embeddedFontLst>
    <p:embeddedFont>
      <p:font typeface="Arial Rounded MT Bold" panose="020F0704030504030204" pitchFamily="34" charset="0"/>
      <p:regular r:id="rId14"/>
    </p:embeddedFont>
    <p:embeddedFont>
      <p:font typeface="等线" panose="02010600030101010101" pitchFamily="2" charset="-122"/>
      <p:regular r:id="rId15"/>
      <p:bold r:id="rId16"/>
    </p:embeddedFont>
    <p:embeddedFont>
      <p:font typeface="等线 Light" panose="02010600030101010101" pitchFamily="2" charset="-122"/>
      <p:regular r:id="rId17"/>
    </p:embeddedFont>
    <p:embeddedFont>
      <p:font typeface="华文仿宋" panose="02010600040101010101" pitchFamily="2" charset="-122"/>
      <p:regular r:id="rId18"/>
    </p:embeddedFont>
    <p:embeddedFont>
      <p:font typeface="华文宋体" panose="02010600040101010101" pitchFamily="2" charset="-122"/>
      <p:regular r:id="rId19"/>
    </p:embeddedFont>
    <p:embeddedFont>
      <p:font typeface="华文中宋" panose="02010600040101010101" pitchFamily="2" charset="-122"/>
      <p:regular r:id="rId20"/>
    </p:embeddedFont>
    <p:embeddedFont>
      <p:font typeface="思源黑体 CN Regular" panose="02010600030101010101" charset="0"/>
      <p:bold r:id="rId21"/>
      <p:italic r:id="rId22"/>
      <p:boldItalic r:id="rId23"/>
    </p:embeddedFont>
  </p:embeddedFontLst>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69" userDrawn="1">
          <p15:clr>
            <a:srgbClr val="A4A3A4"/>
          </p15:clr>
        </p15:guide>
        <p15:guide id="2" pos="39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77BFF5"/>
    <a:srgbClr val="0179BA"/>
    <a:srgbClr val="0079BA"/>
    <a:srgbClr val="BAB100"/>
    <a:srgbClr val="00BA16"/>
    <a:srgbClr val="E6E6E6"/>
    <a:srgbClr val="0028BA"/>
    <a:srgbClr val="0086D0"/>
    <a:srgbClr val="FFC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09" autoAdjust="0"/>
    <p:restoredTop sz="93834" autoAdjust="0"/>
  </p:normalViewPr>
  <p:slideViewPr>
    <p:cSldViewPr snapToGrid="0" showGuides="1">
      <p:cViewPr varScale="1">
        <p:scale>
          <a:sx n="99" d="100"/>
          <a:sy n="99" d="100"/>
        </p:scale>
        <p:origin x="48" y="228"/>
      </p:cViewPr>
      <p:guideLst>
        <p:guide orient="horz" pos="3769"/>
        <p:guide pos="3954"/>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C9639D-76E5-4641-BBF9-1397B5F52531}" type="datetimeFigureOut">
              <a:rPr lang="zh-CN" altLang="en-US" smtClean="0"/>
              <a:t>2025/3/20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39845F-A443-4A2F-8118-ECE927F1426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A1FB5D8-9A61-4D15-9B43-63084C4A9B46}" type="slidenum">
              <a:rPr kumimoji="0" lang="zh-CN" altLang="en-US" sz="1200" b="0" i="0" u="none" strike="noStrike" kern="1200" cap="none" spc="0" normalizeH="0" baseline="0" noProof="0" smtClean="0">
                <a:ln>
                  <a:noFill/>
                </a:ln>
                <a:solidFill>
                  <a:prstClr val="black"/>
                </a:solidFill>
                <a:effectLst/>
                <a:uLnTx/>
                <a:uFillTx/>
                <a:latin typeface="思源黑体 CN Regular" panose="020F0702030404030204" charset="-122"/>
                <a:ea typeface="思源黑体 CN Regular" panose="020F0702030404030204" charset="-122"/>
                <a:cs typeface="+mn-cs"/>
              </a:rPr>
              <a:t>1</a:t>
            </a:fld>
            <a:endParaRPr kumimoji="0" lang="zh-CN" altLang="en-US" sz="1200" b="0" i="0" u="none" strike="noStrike" kern="1200" cap="none" spc="0" normalizeH="0" baseline="0" noProof="0" dirty="0">
              <a:ln>
                <a:noFill/>
              </a:ln>
              <a:solidFill>
                <a:prstClr val="black"/>
              </a:solidFill>
              <a:effectLst/>
              <a:uLnTx/>
              <a:uFillTx/>
              <a:latin typeface="思源黑体 CN Regular" panose="020F0702030404030204" charset="-122"/>
              <a:ea typeface="思源黑体 CN Regular" panose="020F0702030404030204"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A1FB5D8-9A61-4D15-9B43-63084C4A9B46}" type="slidenum">
              <a:rPr kumimoji="0" lang="zh-CN" altLang="en-US" sz="1200" b="0" i="0" u="none" strike="noStrike" kern="1200" cap="none" spc="0" normalizeH="0" baseline="0" noProof="0" smtClean="0">
                <a:ln>
                  <a:noFill/>
                </a:ln>
                <a:solidFill>
                  <a:prstClr val="black"/>
                </a:solidFill>
                <a:effectLst/>
                <a:uLnTx/>
                <a:uFillTx/>
                <a:latin typeface="思源黑体 CN Regular" panose="020F0702030404030204" charset="-122"/>
                <a:ea typeface="思源黑体 CN Regular" panose="020F0702030404030204" charset="-122"/>
                <a:cs typeface="+mn-cs"/>
              </a:rPr>
              <a:t>11</a:t>
            </a:fld>
            <a:endParaRPr kumimoji="0" lang="zh-CN" altLang="en-US" sz="1200" b="0" i="0" u="none" strike="noStrike" kern="1200" cap="none" spc="0" normalizeH="0" baseline="0" noProof="0" dirty="0">
              <a:ln>
                <a:noFill/>
              </a:ln>
              <a:solidFill>
                <a:prstClr val="black"/>
              </a:solidFill>
              <a:effectLst/>
              <a:uLnTx/>
              <a:uFillTx/>
              <a:latin typeface="思源黑体 CN Regular" panose="020F0702030404030204" charset="-122"/>
              <a:ea typeface="思源黑体 CN Regular" panose="020F0702030404030204"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C1E4638-962D-4582-8434-52F59EA7764B}" type="datetimeFigureOut">
              <a:rPr lang="zh-CN" altLang="en-US" smtClean="0"/>
              <a:t>2025/3/20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F823B1-382D-4904-940A-5916E9510A4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1E4638-962D-4582-8434-52F59EA7764B}" type="datetimeFigureOut">
              <a:rPr lang="zh-CN" altLang="en-US" smtClean="0"/>
              <a:t>2025/3/20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F823B1-382D-4904-940A-5916E9510A4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0" name="组合 39"/>
          <p:cNvGrpSpPr/>
          <p:nvPr userDrawn="1"/>
        </p:nvGrpSpPr>
        <p:grpSpPr>
          <a:xfrm>
            <a:off x="0" y="6484362"/>
            <a:ext cx="12192000" cy="345287"/>
            <a:chOff x="0" y="6484362"/>
            <a:chExt cx="12192000" cy="345287"/>
          </a:xfrm>
        </p:grpSpPr>
        <p:cxnSp>
          <p:nvCxnSpPr>
            <p:cNvPr id="41" name="直接连接符 40"/>
            <p:cNvCxnSpPr/>
            <p:nvPr userDrawn="1"/>
          </p:nvCxnSpPr>
          <p:spPr>
            <a:xfrm>
              <a:off x="0" y="6657005"/>
              <a:ext cx="84572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文本框 41"/>
            <p:cNvSpPr txBox="1"/>
            <p:nvPr userDrawn="1"/>
          </p:nvSpPr>
          <p:spPr>
            <a:xfrm>
              <a:off x="846595" y="6484362"/>
              <a:ext cx="2012089" cy="345287"/>
            </a:xfrm>
            <a:prstGeom prst="rect">
              <a:avLst/>
            </a:prstGeom>
            <a:noFill/>
          </p:spPr>
          <p:txBody>
            <a:bodyPr wrap="none">
              <a:spAutoFit/>
            </a:bodyPr>
            <a:lstStyle/>
            <a:p>
              <a:pPr marL="0" algn="ctr" defTabSz="914400" rtl="0" eaLnBrk="1" latinLnBrk="0" hangingPunct="1">
                <a:lnSpc>
                  <a:spcPct val="130000"/>
                </a:lnSpc>
              </a:pPr>
              <a:r>
                <a:rPr lang="zh-CN" altLang="en-US" sz="1400" kern="1200" spc="300" dirty="0">
                  <a:solidFill>
                    <a:srgbClr val="007ABB"/>
                  </a:solidFill>
                  <a:latin typeface="思源宋体 CN Heavy" panose="02020900000000000000" pitchFamily="18" charset="-122"/>
                  <a:ea typeface="思源宋体 CN Heavy" panose="02020900000000000000" pitchFamily="18" charset="-122"/>
                  <a:cs typeface="+mn-cs"/>
                </a:rPr>
                <a:t>竢实扬华 自强不息</a:t>
              </a:r>
            </a:p>
          </p:txBody>
        </p:sp>
        <p:cxnSp>
          <p:nvCxnSpPr>
            <p:cNvPr id="43" name="直接连接符 42"/>
            <p:cNvCxnSpPr/>
            <p:nvPr userDrawn="1"/>
          </p:nvCxnSpPr>
          <p:spPr>
            <a:xfrm>
              <a:off x="2859553" y="6657005"/>
              <a:ext cx="9332447" cy="0"/>
            </a:xfrm>
            <a:prstGeom prst="line">
              <a:avLst/>
            </a:prstGeom>
            <a:ln w="19050"/>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1E4638-962D-4582-8434-52F59EA7764B}" type="datetimeFigureOut">
              <a:rPr lang="zh-CN" altLang="en-US" smtClean="0"/>
              <a:t>2025/3/20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F823B1-382D-4904-940A-5916E9510A4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hyperlink" Target="mailto:702681245@qq.com" TargetMode="External"/><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xml"/><Relationship Id="rId7"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9.jpeg"/><Relationship Id="rId5" Type="http://schemas.openxmlformats.org/officeDocument/2006/relationships/tags" Target="../tags/tag6.xml"/><Relationship Id="rId10" Type="http://schemas.openxmlformats.org/officeDocument/2006/relationships/image" Target="../media/image8.jpeg"/><Relationship Id="rId4" Type="http://schemas.openxmlformats.org/officeDocument/2006/relationships/tags" Target="../tags/tag5.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10.png"/><Relationship Id="rId4" Type="http://schemas.openxmlformats.org/officeDocument/2006/relationships/tags" Target="../tags/tag12.xml"/><Relationship Id="rId9"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10" Type="http://schemas.openxmlformats.org/officeDocument/2006/relationships/image" Target="../media/image22.png"/><Relationship Id="rId4" Type="http://schemas.openxmlformats.org/officeDocument/2006/relationships/tags" Target="../tags/tag22.xml"/><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3.xml"/><Relationship Id="rId7" Type="http://schemas.openxmlformats.org/officeDocument/2006/relationships/image" Target="../media/image26.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建筑的摆设布局&#10;&#10;描述已自动生成"/>
          <p:cNvPicPr>
            <a:picLocks noChangeAspect="1"/>
          </p:cNvPicPr>
          <p:nvPr/>
        </p:nvPicPr>
        <p:blipFill>
          <a:blip r:embed="rId3" cstate="print">
            <a:extLst>
              <a:ext uri="{28A0092B-C50C-407E-A947-70E740481C1C}">
                <a14:useLocalDpi xmlns:a14="http://schemas.microsoft.com/office/drawing/2010/main" val="0"/>
              </a:ext>
            </a:extLst>
          </a:blip>
          <a:srcRect r="15916"/>
          <a:stretch>
            <a:fillRect/>
          </a:stretch>
        </p:blipFill>
        <p:spPr>
          <a:xfrm>
            <a:off x="3893776" y="0"/>
            <a:ext cx="8298225" cy="6858000"/>
          </a:xfrm>
          <a:custGeom>
            <a:avLst/>
            <a:gdLst>
              <a:gd name="connsiteX0" fmla="*/ 0 w 8298225"/>
              <a:gd name="connsiteY0" fmla="*/ 0 h 6858000"/>
              <a:gd name="connsiteX1" fmla="*/ 8298225 w 8298225"/>
              <a:gd name="connsiteY1" fmla="*/ 0 h 6858000"/>
              <a:gd name="connsiteX2" fmla="*/ 8298225 w 8298225"/>
              <a:gd name="connsiteY2" fmla="*/ 6858000 h 6858000"/>
              <a:gd name="connsiteX3" fmla="*/ 0 w 82982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98225" h="6858000">
                <a:moveTo>
                  <a:pt x="0" y="0"/>
                </a:moveTo>
                <a:lnTo>
                  <a:pt x="8298225" y="0"/>
                </a:lnTo>
                <a:lnTo>
                  <a:pt x="8298225" y="6858000"/>
                </a:lnTo>
                <a:lnTo>
                  <a:pt x="0" y="6858000"/>
                </a:lnTo>
                <a:close/>
              </a:path>
            </a:pathLst>
          </a:custGeom>
        </p:spPr>
      </p:pic>
      <p:sp>
        <p:nvSpPr>
          <p:cNvPr id="22" name="矩形 21"/>
          <p:cNvSpPr/>
          <p:nvPr/>
        </p:nvSpPr>
        <p:spPr>
          <a:xfrm>
            <a:off x="0" y="0"/>
            <a:ext cx="12192000" cy="6858000"/>
          </a:xfrm>
          <a:prstGeom prst="rect">
            <a:avLst/>
          </a:prstGeom>
          <a:gradFill flip="none" rotWithShape="1">
            <a:gsLst>
              <a:gs pos="32000">
                <a:schemeClr val="bg1"/>
              </a:gs>
              <a:gs pos="46000">
                <a:srgbClr val="FFFFFF">
                  <a:alpha val="95000"/>
                </a:srgb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F0702030404030204" charset="-122"/>
              <a:ea typeface="思源黑体 CN Regular" panose="020F0702030404030204" charset="-122"/>
              <a:cs typeface="+mn-cs"/>
            </a:endParaRPr>
          </a:p>
        </p:txBody>
      </p:sp>
      <p:pic>
        <p:nvPicPr>
          <p:cNvPr id="41" name="图片 40" descr="图片包含 鸟, 线, 刀, 群&#10;&#10;描述已自动生成"/>
          <p:cNvPicPr>
            <a:picLocks noChangeAspect="1"/>
          </p:cNvPicPr>
          <p:nvPr/>
        </p:nvPicPr>
        <p:blipFill>
          <a:blip r:embed="rId4">
            <a:alphaModFix amt="10000"/>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rcRect t="5326" r="5326"/>
          <a:stretch>
            <a:fillRect/>
          </a:stretch>
        </p:blipFill>
        <p:spPr>
          <a:xfrm flipH="1">
            <a:off x="-2" y="0"/>
            <a:ext cx="7315202" cy="5611408"/>
          </a:xfrm>
          <a:custGeom>
            <a:avLst/>
            <a:gdLst>
              <a:gd name="connsiteX0" fmla="*/ 7524750 w 7524750"/>
              <a:gd name="connsiteY0" fmla="*/ 0 h 5772150"/>
              <a:gd name="connsiteX1" fmla="*/ 0 w 7524750"/>
              <a:gd name="connsiteY1" fmla="*/ 0 h 5772150"/>
              <a:gd name="connsiteX2" fmla="*/ 0 w 7524750"/>
              <a:gd name="connsiteY2" fmla="*/ 5772150 h 5772150"/>
              <a:gd name="connsiteX3" fmla="*/ 7524750 w 7524750"/>
              <a:gd name="connsiteY3" fmla="*/ 5772150 h 5772150"/>
            </a:gdLst>
            <a:ahLst/>
            <a:cxnLst>
              <a:cxn ang="0">
                <a:pos x="connsiteX0" y="connsiteY0"/>
              </a:cxn>
              <a:cxn ang="0">
                <a:pos x="connsiteX1" y="connsiteY1"/>
              </a:cxn>
              <a:cxn ang="0">
                <a:pos x="connsiteX2" y="connsiteY2"/>
              </a:cxn>
              <a:cxn ang="0">
                <a:pos x="connsiteX3" y="connsiteY3"/>
              </a:cxn>
            </a:cxnLst>
            <a:rect l="l" t="t" r="r" b="b"/>
            <a:pathLst>
              <a:path w="7524750" h="5772150">
                <a:moveTo>
                  <a:pt x="7524750" y="0"/>
                </a:moveTo>
                <a:lnTo>
                  <a:pt x="0" y="0"/>
                </a:lnTo>
                <a:lnTo>
                  <a:pt x="0" y="5772150"/>
                </a:lnTo>
                <a:lnTo>
                  <a:pt x="7524750" y="5772150"/>
                </a:lnTo>
                <a:close/>
              </a:path>
            </a:pathLst>
          </a:custGeom>
        </p:spPr>
      </p:pic>
      <p:sp>
        <p:nvSpPr>
          <p:cNvPr id="10" name="文本框 9"/>
          <p:cNvSpPr txBox="1"/>
          <p:nvPr/>
        </p:nvSpPr>
        <p:spPr>
          <a:xfrm>
            <a:off x="492125" y="2289175"/>
            <a:ext cx="11429365" cy="2382520"/>
          </a:xfrm>
          <a:prstGeom prst="rect">
            <a:avLst/>
          </a:prstGeom>
          <a:noFill/>
        </p:spPr>
        <p:txBody>
          <a:bodyPr wrap="square" rtlCol="0">
            <a:noAutofit/>
          </a:bodyPr>
          <a:lstStyle/>
          <a:p>
            <a:pPr marR="0" lvl="0" indent="0" algn="ctr" fontAlgn="auto">
              <a:lnSpc>
                <a:spcPct val="100000"/>
              </a:lnSpc>
              <a:spcBef>
                <a:spcPts val="0"/>
              </a:spcBef>
              <a:spcAft>
                <a:spcPts val="0"/>
              </a:spcAft>
              <a:buClrTx/>
              <a:buSzTx/>
              <a:buFontTx/>
              <a:buNone/>
              <a:defRPr/>
            </a:pPr>
            <a:r>
              <a:rPr lang="zh-CN" altLang="en-US" sz="5400" b="1" dirty="0">
                <a:solidFill>
                  <a:srgbClr val="0079BA"/>
                </a:solidFill>
                <a:effectLst>
                  <a:outerShdw blurRad="50800" dist="38100" dir="5400000" rotWithShape="0">
                    <a:srgbClr val="000000">
                      <a:lumMod val="20000"/>
                      <a:alpha val="20000"/>
                    </a:srgbClr>
                  </a:outerShdw>
                </a:effectLst>
                <a:latin typeface="华文宋体" panose="02010600040101010101" pitchFamily="2" charset="-122"/>
                <a:ea typeface="华文宋体" panose="02010600040101010101" pitchFamily="2" charset="-122"/>
                <a:cs typeface="华文中宋" panose="02010600040101010101" charset="-122"/>
              </a:rPr>
              <a:t>使用</a:t>
            </a:r>
            <a:r>
              <a:rPr lang="en-US" altLang="zh-CN" sz="5400" b="1" dirty="0" err="1">
                <a:solidFill>
                  <a:srgbClr val="0079BA"/>
                </a:solidFill>
                <a:effectLst>
                  <a:outerShdw blurRad="50800" dist="38100" dir="5400000" rotWithShape="0">
                    <a:srgbClr val="000000">
                      <a:lumMod val="20000"/>
                      <a:alpha val="20000"/>
                    </a:srgbClr>
                  </a:outerShdw>
                </a:effectLst>
                <a:latin typeface="华文宋体" panose="02010600040101010101" pitchFamily="2" charset="-122"/>
                <a:ea typeface="华文宋体" panose="02010600040101010101" pitchFamily="2" charset="-122"/>
                <a:cs typeface="华文中宋" panose="02010600040101010101" charset="-122"/>
              </a:rPr>
              <a:t>O</a:t>
            </a:r>
            <a:r>
              <a:rPr lang="en-US" altLang="zh-CN" sz="6000" b="1" dirty="0" err="1">
                <a:solidFill>
                  <a:srgbClr val="0079BA"/>
                </a:solidFill>
                <a:effectLst>
                  <a:outerShdw blurRad="50800" dist="38100" dir="5400000" rotWithShape="0">
                    <a:srgbClr val="000000">
                      <a:lumMod val="20000"/>
                      <a:alpha val="20000"/>
                    </a:srgbClr>
                  </a:outerShdw>
                </a:effectLst>
                <a:latin typeface="华文宋体" panose="02010600040101010101" pitchFamily="2" charset="-122"/>
                <a:ea typeface="华文宋体" panose="02010600040101010101" pitchFamily="2" charset="-122"/>
                <a:cs typeface="华文中宋" panose="02010600040101010101" charset="-122"/>
              </a:rPr>
              <a:t>llama</a:t>
            </a:r>
            <a:r>
              <a:rPr lang="zh-CN" altLang="en-US" sz="6000" b="1" dirty="0">
                <a:solidFill>
                  <a:srgbClr val="0079BA"/>
                </a:solidFill>
                <a:effectLst>
                  <a:outerShdw blurRad="50800" dist="38100" dir="5400000" rotWithShape="0">
                    <a:srgbClr val="000000">
                      <a:lumMod val="20000"/>
                      <a:alpha val="20000"/>
                    </a:srgbClr>
                  </a:outerShdw>
                </a:effectLst>
                <a:latin typeface="华文宋体" panose="02010600040101010101" pitchFamily="2" charset="-122"/>
                <a:ea typeface="华文宋体" panose="02010600040101010101" pitchFamily="2" charset="-122"/>
                <a:cs typeface="华文中宋" panose="02010600040101010101" charset="-122"/>
              </a:rPr>
              <a:t>、</a:t>
            </a:r>
            <a:r>
              <a:rPr lang="en-US" altLang="zh-CN" sz="6000" b="1" dirty="0">
                <a:solidFill>
                  <a:srgbClr val="0079BA"/>
                </a:solidFill>
                <a:effectLst>
                  <a:outerShdw blurRad="50800" dist="38100" dir="5400000" rotWithShape="0">
                    <a:srgbClr val="000000">
                      <a:lumMod val="20000"/>
                      <a:alpha val="20000"/>
                    </a:srgbClr>
                  </a:outerShdw>
                </a:effectLst>
                <a:latin typeface="华文宋体" panose="02010600040101010101" pitchFamily="2" charset="-122"/>
                <a:ea typeface="华文宋体" panose="02010600040101010101" pitchFamily="2" charset="-122"/>
                <a:cs typeface="华文中宋" panose="02010600040101010101" charset="-122"/>
              </a:rPr>
              <a:t>API</a:t>
            </a:r>
            <a:r>
              <a:rPr lang="zh-CN" altLang="en-US" sz="5400" b="1" dirty="0">
                <a:solidFill>
                  <a:srgbClr val="0079BA"/>
                </a:solidFill>
                <a:effectLst>
                  <a:outerShdw blurRad="50800" dist="38100" dir="5400000" rotWithShape="0">
                    <a:srgbClr val="000000">
                      <a:lumMod val="20000"/>
                      <a:alpha val="20000"/>
                    </a:srgbClr>
                  </a:outerShdw>
                </a:effectLst>
                <a:latin typeface="华文宋体" panose="02010600040101010101" pitchFamily="2" charset="-122"/>
                <a:ea typeface="华文宋体" panose="02010600040101010101" pitchFamily="2" charset="-122"/>
                <a:cs typeface="华文中宋" panose="02010600040101010101" charset="-122"/>
              </a:rPr>
              <a:t>及</a:t>
            </a:r>
            <a:r>
              <a:rPr lang="en-US" altLang="zh-CN" sz="6000" b="1" dirty="0">
                <a:solidFill>
                  <a:srgbClr val="0079BA"/>
                </a:solidFill>
                <a:effectLst>
                  <a:outerShdw blurRad="50800" dist="38100" dir="5400000" rotWithShape="0">
                    <a:srgbClr val="000000">
                      <a:lumMod val="20000"/>
                      <a:alpha val="20000"/>
                    </a:srgbClr>
                  </a:outerShdw>
                </a:effectLst>
                <a:latin typeface="华文宋体" panose="02010600040101010101" pitchFamily="2" charset="-122"/>
                <a:ea typeface="华文宋体" panose="02010600040101010101" pitchFamily="2" charset="-122"/>
                <a:cs typeface="华文中宋" panose="02010600040101010101" charset="-122"/>
              </a:rPr>
              <a:t>LM Studio</a:t>
            </a:r>
            <a:r>
              <a:rPr lang="zh-CN" altLang="en-US" sz="5400" b="1" dirty="0">
                <a:solidFill>
                  <a:srgbClr val="0079BA"/>
                </a:solidFill>
                <a:effectLst>
                  <a:outerShdw blurRad="50800" dist="38100" dir="5400000" rotWithShape="0">
                    <a:srgbClr val="000000">
                      <a:lumMod val="20000"/>
                      <a:alpha val="20000"/>
                    </a:srgbClr>
                  </a:outerShdw>
                </a:effectLst>
                <a:latin typeface="华文宋体" panose="02010600040101010101" pitchFamily="2" charset="-122"/>
                <a:ea typeface="华文宋体" panose="02010600040101010101" pitchFamily="2" charset="-122"/>
                <a:cs typeface="华文中宋" panose="02010600040101010101" charset="-122"/>
              </a:rPr>
              <a:t>本地部署小型大模型</a:t>
            </a:r>
          </a:p>
        </p:txBody>
      </p:sp>
      <p:pic>
        <p:nvPicPr>
          <p:cNvPr id="6" name="图片 5"/>
          <p:cNvPicPr>
            <a:picLocks noChangeAspect="1"/>
          </p:cNvPicPr>
          <p:nvPr/>
        </p:nvPicPr>
        <p:blipFill>
          <a:blip r:embed="rId6">
            <a:alphaModFix amt="5000"/>
          </a:blip>
          <a:srcRect l="2633" r="2633" b="36399"/>
          <a:stretch>
            <a:fillRect/>
          </a:stretch>
        </p:blipFill>
        <p:spPr>
          <a:xfrm>
            <a:off x="0" y="6004615"/>
            <a:ext cx="12192000" cy="864675"/>
          </a:xfrm>
          <a:custGeom>
            <a:avLst/>
            <a:gdLst>
              <a:gd name="connsiteX0" fmla="*/ 0 w 12192000"/>
              <a:gd name="connsiteY0" fmla="*/ 0 h 864675"/>
              <a:gd name="connsiteX1" fmla="*/ 12192000 w 12192000"/>
              <a:gd name="connsiteY1" fmla="*/ 0 h 864675"/>
              <a:gd name="connsiteX2" fmla="*/ 12192000 w 12192000"/>
              <a:gd name="connsiteY2" fmla="*/ 864675 h 864675"/>
              <a:gd name="connsiteX3" fmla="*/ 0 w 12192000"/>
              <a:gd name="connsiteY3" fmla="*/ 864675 h 864675"/>
            </a:gdLst>
            <a:ahLst/>
            <a:cxnLst>
              <a:cxn ang="0">
                <a:pos x="connsiteX0" y="connsiteY0"/>
              </a:cxn>
              <a:cxn ang="0">
                <a:pos x="connsiteX1" y="connsiteY1"/>
              </a:cxn>
              <a:cxn ang="0">
                <a:pos x="connsiteX2" y="connsiteY2"/>
              </a:cxn>
              <a:cxn ang="0">
                <a:pos x="connsiteX3" y="connsiteY3"/>
              </a:cxn>
            </a:cxnLst>
            <a:rect l="l" t="t" r="r" b="b"/>
            <a:pathLst>
              <a:path w="12192000" h="864675">
                <a:moveTo>
                  <a:pt x="0" y="0"/>
                </a:moveTo>
                <a:lnTo>
                  <a:pt x="12192000" y="0"/>
                </a:lnTo>
                <a:lnTo>
                  <a:pt x="12192000" y="864675"/>
                </a:lnTo>
                <a:lnTo>
                  <a:pt x="0" y="864675"/>
                </a:lnTo>
                <a:close/>
              </a:path>
            </a:pathLst>
          </a:custGeom>
          <a:effectLst/>
        </p:spPr>
      </p:pic>
      <p:pic>
        <p:nvPicPr>
          <p:cNvPr id="2" name="图片 1"/>
          <p:cNvPicPr>
            <a:picLocks noChangeAspect="1"/>
          </p:cNvPicPr>
          <p:nvPr/>
        </p:nvPicPr>
        <p:blipFill>
          <a:blip r:embed="rId7"/>
          <a:stretch>
            <a:fillRect/>
          </a:stretch>
        </p:blipFill>
        <p:spPr>
          <a:xfrm>
            <a:off x="643255" y="233680"/>
            <a:ext cx="3051175" cy="9378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255260" y="1107440"/>
            <a:ext cx="1985010" cy="398780"/>
          </a:xfrm>
          <a:prstGeom prst="rect">
            <a:avLst/>
          </a:prstGeom>
          <a:noFill/>
        </p:spPr>
        <p:txBody>
          <a:bodyPr wrap="square" rtlCol="0">
            <a:spAutoFit/>
          </a:bodyPr>
          <a:lstStyle/>
          <a:p>
            <a:pPr algn="ctr"/>
            <a:r>
              <a:rPr lang="zh-CN" altLang="en-US" sz="2000" b="1">
                <a:latin typeface="华文中宋" panose="02010600040101010101" charset="-122"/>
                <a:ea typeface="华文中宋" panose="02010600040101010101" charset="-122"/>
                <a:cs typeface="华文中宋" panose="02010600040101010101" charset="-122"/>
              </a:rPr>
              <a:t>模型运行效果</a:t>
            </a:r>
          </a:p>
        </p:txBody>
      </p:sp>
      <p:sp>
        <p:nvSpPr>
          <p:cNvPr id="5" name="文本框 4"/>
          <p:cNvSpPr txBox="1"/>
          <p:nvPr/>
        </p:nvSpPr>
        <p:spPr>
          <a:xfrm>
            <a:off x="210820" y="236855"/>
            <a:ext cx="1886585" cy="417195"/>
          </a:xfrm>
          <a:prstGeom prst="rect">
            <a:avLst/>
          </a:prstGeom>
          <a:noFill/>
        </p:spPr>
        <p:txBody>
          <a:bodyPr wrap="square" rtlCol="0">
            <a:noAutofit/>
          </a:bodyPr>
          <a:lstStyle/>
          <a:p>
            <a:r>
              <a:rPr lang="zh-CN" altLang="en-US" sz="2800">
                <a:solidFill>
                  <a:schemeClr val="bg1"/>
                </a:solidFill>
                <a:latin typeface="宋体" panose="02010600030101010101" pitchFamily="2" charset="-122"/>
                <a:ea typeface="宋体" panose="02010600030101010101" pitchFamily="2" charset="-122"/>
              </a:rPr>
              <a:t>群众背景</a:t>
            </a:r>
          </a:p>
        </p:txBody>
      </p:sp>
      <p:sp>
        <p:nvSpPr>
          <p:cNvPr id="6" name="任意多边形 5"/>
          <p:cNvSpPr/>
          <p:nvPr/>
        </p:nvSpPr>
        <p:spPr>
          <a:xfrm rot="10800000" flipH="1">
            <a:off x="0" y="236855"/>
            <a:ext cx="6514465" cy="506095"/>
          </a:xfrm>
          <a:custGeom>
            <a:avLst/>
            <a:gdLst>
              <a:gd name="connsiteX0" fmla="*/ 0 w 10456"/>
              <a:gd name="connsiteY0" fmla="*/ 0 h 1986"/>
              <a:gd name="connsiteX1" fmla="*/ 10116 w 10456"/>
              <a:gd name="connsiteY1" fmla="*/ 0 h 1986"/>
              <a:gd name="connsiteX2" fmla="*/ 10456 w 10456"/>
              <a:gd name="connsiteY2" fmla="*/ 340 h 1986"/>
              <a:gd name="connsiteX3" fmla="*/ 10447 w 10456"/>
              <a:gd name="connsiteY3" fmla="*/ 1986 h 1986"/>
              <a:gd name="connsiteX4" fmla="*/ 0 w 10456"/>
              <a:gd name="connsiteY4" fmla="*/ 1980 h 1986"/>
              <a:gd name="connsiteX5" fmla="*/ 0 w 10456"/>
              <a:gd name="connsiteY5" fmla="*/ 0 h 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6" h="1986">
                <a:moveTo>
                  <a:pt x="0" y="0"/>
                </a:moveTo>
                <a:lnTo>
                  <a:pt x="10116" y="0"/>
                </a:lnTo>
                <a:cubicBezTo>
                  <a:pt x="10304" y="0"/>
                  <a:pt x="10456" y="152"/>
                  <a:pt x="10456" y="340"/>
                </a:cubicBezTo>
                <a:lnTo>
                  <a:pt x="10447" y="1986"/>
                </a:lnTo>
                <a:lnTo>
                  <a:pt x="0" y="1980"/>
                </a:lnTo>
                <a:lnTo>
                  <a:pt x="0" y="0"/>
                </a:lnTo>
                <a:close/>
              </a:path>
            </a:pathLst>
          </a:custGeom>
          <a:solidFill>
            <a:schemeClr val="accent5">
              <a:lumMod val="75000"/>
            </a:schemeClr>
          </a:solidFill>
          <a:ln>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41300" y="236855"/>
            <a:ext cx="7182485" cy="521970"/>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LM Studio</a:t>
            </a:r>
            <a:r>
              <a:rPr lang="zh-CN" altLang="en-US" sz="2800" b="1" dirty="0">
                <a:solidFill>
                  <a:schemeClr val="bg1"/>
                </a:solidFill>
                <a:latin typeface="宋体" panose="02010600030101010101" pitchFamily="2" charset="-122"/>
                <a:ea typeface="宋体" panose="02010600030101010101" pitchFamily="2" charset="-122"/>
              </a:rPr>
              <a:t>部署</a:t>
            </a:r>
            <a:r>
              <a:rPr lang="en-US" altLang="zh-CN" sz="2800" b="1" dirty="0">
                <a:solidFill>
                  <a:schemeClr val="bg1"/>
                </a:solidFill>
                <a:latin typeface="宋体" panose="02010600030101010101" pitchFamily="2" charset="-122"/>
                <a:ea typeface="宋体" panose="02010600030101010101" pitchFamily="2" charset="-122"/>
              </a:rPr>
              <a:t>Deepseek-r1:1.5B</a:t>
            </a:r>
            <a:r>
              <a:rPr lang="zh-CN" altLang="en-US" sz="2800" b="1" dirty="0">
                <a:solidFill>
                  <a:schemeClr val="bg1"/>
                </a:solidFill>
                <a:latin typeface="宋体" panose="02010600030101010101" pitchFamily="2" charset="-122"/>
                <a:ea typeface="宋体" panose="02010600030101010101" pitchFamily="2" charset="-122"/>
              </a:rPr>
              <a:t>模型</a:t>
            </a:r>
          </a:p>
        </p:txBody>
      </p:sp>
      <p:pic>
        <p:nvPicPr>
          <p:cNvPr id="19" name="图片 18"/>
          <p:cNvPicPr>
            <a:picLocks noChangeAspect="1"/>
          </p:cNvPicPr>
          <p:nvPr/>
        </p:nvPicPr>
        <p:blipFill>
          <a:blip r:embed="rId2"/>
          <a:srcRect l="33501" r="14132"/>
          <a:stretch>
            <a:fillRect/>
          </a:stretch>
        </p:blipFill>
        <p:spPr>
          <a:xfrm>
            <a:off x="727075" y="1655445"/>
            <a:ext cx="3600450" cy="4103370"/>
          </a:xfrm>
          <a:prstGeom prst="rect">
            <a:avLst/>
          </a:prstGeom>
          <a:ln w="28575" cmpd="sng">
            <a:solidFill>
              <a:schemeClr val="accent1">
                <a:shade val="50000"/>
                <a:alpha val="15000"/>
              </a:schemeClr>
            </a:solidFill>
            <a:prstDash val="solid"/>
          </a:ln>
        </p:spPr>
      </p:pic>
      <p:pic>
        <p:nvPicPr>
          <p:cNvPr id="7" name="图片 6"/>
          <p:cNvPicPr>
            <a:picLocks noChangeAspect="1"/>
          </p:cNvPicPr>
          <p:nvPr/>
        </p:nvPicPr>
        <p:blipFill>
          <a:blip r:embed="rId3"/>
          <a:srcRect l="34407" r="14955"/>
          <a:stretch>
            <a:fillRect/>
          </a:stretch>
        </p:blipFill>
        <p:spPr>
          <a:xfrm>
            <a:off x="4498975" y="1655445"/>
            <a:ext cx="3496945" cy="4102735"/>
          </a:xfrm>
          <a:prstGeom prst="rect">
            <a:avLst/>
          </a:prstGeom>
          <a:ln w="28575" cmpd="sng">
            <a:solidFill>
              <a:schemeClr val="accent1">
                <a:shade val="50000"/>
                <a:alpha val="15000"/>
              </a:schemeClr>
            </a:solidFill>
            <a:prstDash val="solid"/>
          </a:ln>
        </p:spPr>
      </p:pic>
      <p:pic>
        <p:nvPicPr>
          <p:cNvPr id="8" name="图片 7"/>
          <p:cNvPicPr>
            <a:picLocks noChangeAspect="1"/>
          </p:cNvPicPr>
          <p:nvPr/>
        </p:nvPicPr>
        <p:blipFill>
          <a:blip r:embed="rId4"/>
          <a:srcRect l="34835" r="14045"/>
          <a:stretch>
            <a:fillRect/>
          </a:stretch>
        </p:blipFill>
        <p:spPr>
          <a:xfrm>
            <a:off x="8167370" y="1655445"/>
            <a:ext cx="3523615" cy="4103370"/>
          </a:xfrm>
          <a:prstGeom prst="rect">
            <a:avLst/>
          </a:prstGeom>
          <a:ln w="28575" cmpd="sng">
            <a:solidFill>
              <a:schemeClr val="accent1">
                <a:shade val="50000"/>
                <a:alpha val="15000"/>
              </a:schemeClr>
            </a:solidFill>
            <a:prstDash val="soli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建筑的摆设布局&#10;&#10;描述已自动生成"/>
          <p:cNvPicPr>
            <a:picLocks noChangeAspect="1"/>
          </p:cNvPicPr>
          <p:nvPr/>
        </p:nvPicPr>
        <p:blipFill>
          <a:blip r:embed="rId3" cstate="print">
            <a:extLst>
              <a:ext uri="{28A0092B-C50C-407E-A947-70E740481C1C}">
                <a14:useLocalDpi xmlns:a14="http://schemas.microsoft.com/office/drawing/2010/main" val="0"/>
              </a:ext>
            </a:extLst>
          </a:blip>
          <a:srcRect r="15916"/>
          <a:stretch>
            <a:fillRect/>
          </a:stretch>
        </p:blipFill>
        <p:spPr>
          <a:xfrm>
            <a:off x="3893776" y="0"/>
            <a:ext cx="8298225" cy="6858000"/>
          </a:xfrm>
          <a:custGeom>
            <a:avLst/>
            <a:gdLst>
              <a:gd name="connsiteX0" fmla="*/ 0 w 8298225"/>
              <a:gd name="connsiteY0" fmla="*/ 0 h 6858000"/>
              <a:gd name="connsiteX1" fmla="*/ 8298225 w 8298225"/>
              <a:gd name="connsiteY1" fmla="*/ 0 h 6858000"/>
              <a:gd name="connsiteX2" fmla="*/ 8298225 w 8298225"/>
              <a:gd name="connsiteY2" fmla="*/ 6858000 h 6858000"/>
              <a:gd name="connsiteX3" fmla="*/ 0 w 82982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98225" h="6858000">
                <a:moveTo>
                  <a:pt x="0" y="0"/>
                </a:moveTo>
                <a:lnTo>
                  <a:pt x="8298225" y="0"/>
                </a:lnTo>
                <a:lnTo>
                  <a:pt x="8298225" y="6858000"/>
                </a:lnTo>
                <a:lnTo>
                  <a:pt x="0" y="6858000"/>
                </a:lnTo>
                <a:close/>
              </a:path>
            </a:pathLst>
          </a:custGeom>
        </p:spPr>
      </p:pic>
      <p:sp>
        <p:nvSpPr>
          <p:cNvPr id="22" name="矩形 21"/>
          <p:cNvSpPr/>
          <p:nvPr/>
        </p:nvSpPr>
        <p:spPr>
          <a:xfrm>
            <a:off x="0" y="0"/>
            <a:ext cx="12192000" cy="6858000"/>
          </a:xfrm>
          <a:prstGeom prst="rect">
            <a:avLst/>
          </a:prstGeom>
          <a:gradFill flip="none" rotWithShape="1">
            <a:gsLst>
              <a:gs pos="32000">
                <a:schemeClr val="bg1"/>
              </a:gs>
              <a:gs pos="46000">
                <a:srgbClr val="FFFFFF">
                  <a:alpha val="95000"/>
                </a:srgb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F0702030404030204" charset="-122"/>
              <a:ea typeface="思源黑体 CN Regular" panose="020F0702030404030204" charset="-122"/>
              <a:cs typeface="+mn-cs"/>
            </a:endParaRPr>
          </a:p>
        </p:txBody>
      </p:sp>
      <p:pic>
        <p:nvPicPr>
          <p:cNvPr id="41" name="图片 40" descr="图片包含 鸟, 线, 刀, 群&#10;&#10;描述已自动生成"/>
          <p:cNvPicPr>
            <a:picLocks noChangeAspect="1"/>
          </p:cNvPicPr>
          <p:nvPr/>
        </p:nvPicPr>
        <p:blipFill>
          <a:blip r:embed="rId4">
            <a:alphaModFix amt="10000"/>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rcRect t="5326" r="5326"/>
          <a:stretch>
            <a:fillRect/>
          </a:stretch>
        </p:blipFill>
        <p:spPr>
          <a:xfrm flipH="1">
            <a:off x="-2" y="0"/>
            <a:ext cx="7315202" cy="5611408"/>
          </a:xfrm>
          <a:custGeom>
            <a:avLst/>
            <a:gdLst>
              <a:gd name="connsiteX0" fmla="*/ 7524750 w 7524750"/>
              <a:gd name="connsiteY0" fmla="*/ 0 h 5772150"/>
              <a:gd name="connsiteX1" fmla="*/ 0 w 7524750"/>
              <a:gd name="connsiteY1" fmla="*/ 0 h 5772150"/>
              <a:gd name="connsiteX2" fmla="*/ 0 w 7524750"/>
              <a:gd name="connsiteY2" fmla="*/ 5772150 h 5772150"/>
              <a:gd name="connsiteX3" fmla="*/ 7524750 w 7524750"/>
              <a:gd name="connsiteY3" fmla="*/ 5772150 h 5772150"/>
            </a:gdLst>
            <a:ahLst/>
            <a:cxnLst>
              <a:cxn ang="0">
                <a:pos x="connsiteX0" y="connsiteY0"/>
              </a:cxn>
              <a:cxn ang="0">
                <a:pos x="connsiteX1" y="connsiteY1"/>
              </a:cxn>
              <a:cxn ang="0">
                <a:pos x="connsiteX2" y="connsiteY2"/>
              </a:cxn>
              <a:cxn ang="0">
                <a:pos x="connsiteX3" y="connsiteY3"/>
              </a:cxn>
            </a:cxnLst>
            <a:rect l="l" t="t" r="r" b="b"/>
            <a:pathLst>
              <a:path w="7524750" h="5772150">
                <a:moveTo>
                  <a:pt x="7524750" y="0"/>
                </a:moveTo>
                <a:lnTo>
                  <a:pt x="0" y="0"/>
                </a:lnTo>
                <a:lnTo>
                  <a:pt x="0" y="5772150"/>
                </a:lnTo>
                <a:lnTo>
                  <a:pt x="7524750" y="5772150"/>
                </a:lnTo>
                <a:close/>
              </a:path>
            </a:pathLst>
          </a:custGeom>
        </p:spPr>
      </p:pic>
      <p:pic>
        <p:nvPicPr>
          <p:cNvPr id="6" name="图片 5"/>
          <p:cNvPicPr>
            <a:picLocks noChangeAspect="1"/>
          </p:cNvPicPr>
          <p:nvPr/>
        </p:nvPicPr>
        <p:blipFill>
          <a:blip r:embed="rId6">
            <a:alphaModFix amt="20000"/>
          </a:blip>
          <a:srcRect l="2633" r="2633" b="36399"/>
          <a:stretch>
            <a:fillRect/>
          </a:stretch>
        </p:blipFill>
        <p:spPr>
          <a:xfrm>
            <a:off x="0" y="5993326"/>
            <a:ext cx="12192000" cy="864675"/>
          </a:xfrm>
          <a:custGeom>
            <a:avLst/>
            <a:gdLst>
              <a:gd name="connsiteX0" fmla="*/ 0 w 12192000"/>
              <a:gd name="connsiteY0" fmla="*/ 0 h 864675"/>
              <a:gd name="connsiteX1" fmla="*/ 12192000 w 12192000"/>
              <a:gd name="connsiteY1" fmla="*/ 0 h 864675"/>
              <a:gd name="connsiteX2" fmla="*/ 12192000 w 12192000"/>
              <a:gd name="connsiteY2" fmla="*/ 864675 h 864675"/>
              <a:gd name="connsiteX3" fmla="*/ 0 w 12192000"/>
              <a:gd name="connsiteY3" fmla="*/ 864675 h 864675"/>
            </a:gdLst>
            <a:ahLst/>
            <a:cxnLst>
              <a:cxn ang="0">
                <a:pos x="connsiteX0" y="connsiteY0"/>
              </a:cxn>
              <a:cxn ang="0">
                <a:pos x="connsiteX1" y="connsiteY1"/>
              </a:cxn>
              <a:cxn ang="0">
                <a:pos x="connsiteX2" y="connsiteY2"/>
              </a:cxn>
              <a:cxn ang="0">
                <a:pos x="connsiteX3" y="connsiteY3"/>
              </a:cxn>
            </a:cxnLst>
            <a:rect l="l" t="t" r="r" b="b"/>
            <a:pathLst>
              <a:path w="12192000" h="864675">
                <a:moveTo>
                  <a:pt x="0" y="0"/>
                </a:moveTo>
                <a:lnTo>
                  <a:pt x="12192000" y="0"/>
                </a:lnTo>
                <a:lnTo>
                  <a:pt x="12192000" y="864675"/>
                </a:lnTo>
                <a:lnTo>
                  <a:pt x="0" y="864675"/>
                </a:lnTo>
                <a:close/>
              </a:path>
            </a:pathLst>
          </a:custGeom>
        </p:spPr>
      </p:pic>
      <p:sp>
        <p:nvSpPr>
          <p:cNvPr id="2" name="文本框 1"/>
          <p:cNvSpPr txBox="1"/>
          <p:nvPr/>
        </p:nvSpPr>
        <p:spPr>
          <a:xfrm>
            <a:off x="743615" y="2391754"/>
            <a:ext cx="6187138" cy="1445260"/>
          </a:xfrm>
          <a:prstGeom prst="rect">
            <a:avLst/>
          </a:prstGeom>
          <a:noFill/>
        </p:spPr>
        <p:txBody>
          <a:bodyPr wrap="square" rtlCol="0">
            <a:spAutoFit/>
          </a:bodyPr>
          <a:lstStyle/>
          <a:p>
            <a:r>
              <a:rPr lang="zh-CN" altLang="en-US" sz="8800" spc="300" dirty="0">
                <a:solidFill>
                  <a:srgbClr val="0079BA"/>
                </a:solidFill>
                <a:effectLst>
                  <a:outerShdw blurRad="50800" dist="38100" dir="5400000" rotWithShape="0">
                    <a:srgbClr val="000000">
                      <a:lumMod val="20000"/>
                      <a:alpha val="20000"/>
                    </a:srgbClr>
                  </a:outerShdw>
                </a:effectLst>
                <a:latin typeface="思源宋体 CN Heavy" panose="02020900000000000000" pitchFamily="18" charset="-122"/>
                <a:ea typeface="思源宋体 CN Heavy" panose="02020900000000000000" pitchFamily="18" charset="-122"/>
                <a:cs typeface="阿里巴巴普惠体 B" panose="00020600040101010101" pitchFamily="18" charset="-122"/>
              </a:rPr>
              <a:t>感谢观看</a:t>
            </a:r>
          </a:p>
        </p:txBody>
      </p:sp>
      <p:pic>
        <p:nvPicPr>
          <p:cNvPr id="7" name="图片 6"/>
          <p:cNvPicPr>
            <a:picLocks noChangeAspect="1"/>
          </p:cNvPicPr>
          <p:nvPr/>
        </p:nvPicPr>
        <p:blipFill>
          <a:blip r:embed="rId7"/>
          <a:stretch>
            <a:fillRect/>
          </a:stretch>
        </p:blipFill>
        <p:spPr>
          <a:xfrm>
            <a:off x="936625" y="1374778"/>
            <a:ext cx="1654585" cy="508461"/>
          </a:xfrm>
          <a:prstGeom prst="rect">
            <a:avLst/>
          </a:prstGeom>
        </p:spPr>
      </p:pic>
      <p:sp>
        <p:nvSpPr>
          <p:cNvPr id="3" name="文本框 2">
            <a:extLst>
              <a:ext uri="{FF2B5EF4-FFF2-40B4-BE49-F238E27FC236}">
                <a16:creationId xmlns:a16="http://schemas.microsoft.com/office/drawing/2014/main" id="{D47036B6-D829-037E-E8BD-23BB60860C47}"/>
              </a:ext>
            </a:extLst>
          </p:cNvPr>
          <p:cNvSpPr txBox="1"/>
          <p:nvPr/>
        </p:nvSpPr>
        <p:spPr>
          <a:xfrm>
            <a:off x="679306" y="5529108"/>
            <a:ext cx="4135477" cy="646331"/>
          </a:xfrm>
          <a:prstGeom prst="rect">
            <a:avLst/>
          </a:prstGeom>
          <a:noFill/>
        </p:spPr>
        <p:txBody>
          <a:bodyPr wrap="square" rtlCol="0">
            <a:spAutoFit/>
          </a:bodyPr>
          <a:lstStyle/>
          <a:p>
            <a:r>
              <a:rPr lang="zh-CN" altLang="en-US" dirty="0"/>
              <a:t>制作人：张澔瑜 </a:t>
            </a:r>
            <a:r>
              <a:rPr lang="en-US" altLang="zh-CN" dirty="0">
                <a:hlinkClick r:id="rId8"/>
              </a:rPr>
              <a:t>702681245@qq.com</a:t>
            </a:r>
            <a:endParaRPr lang="en-US" altLang="zh-CN" dirty="0"/>
          </a:p>
          <a:p>
            <a:r>
              <a:rPr lang="en-US" altLang="zh-CN" dirty="0"/>
              <a:t>               </a:t>
            </a:r>
            <a:r>
              <a:rPr lang="zh-CN" altLang="en-US" dirty="0"/>
              <a:t>罗逸航 </a:t>
            </a:r>
            <a:r>
              <a:rPr lang="en-US" altLang="zh-CN" dirty="0"/>
              <a:t>2780720594@qq.com</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p:nvPr/>
        </p:nvPicPr>
        <p:blipFill>
          <a:blip r:embed="rId8"/>
          <a:stretch>
            <a:fillRect/>
          </a:stretch>
        </p:blipFill>
        <p:spPr>
          <a:xfrm>
            <a:off x="1045209" y="1100745"/>
            <a:ext cx="2375535" cy="2049780"/>
          </a:xfrm>
          <a:prstGeom prst="rect">
            <a:avLst/>
          </a:prstGeom>
        </p:spPr>
      </p:pic>
      <p:sp>
        <p:nvSpPr>
          <p:cNvPr id="12" name="圆角矩形 11"/>
          <p:cNvSpPr/>
          <p:nvPr>
            <p:custDataLst>
              <p:tags r:id="rId1"/>
            </p:custDataLst>
          </p:nvPr>
        </p:nvSpPr>
        <p:spPr>
          <a:xfrm>
            <a:off x="420370" y="3368848"/>
            <a:ext cx="3598545" cy="2972435"/>
          </a:xfrm>
          <a:prstGeom prst="round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任意多边形 3"/>
          <p:cNvSpPr/>
          <p:nvPr/>
        </p:nvSpPr>
        <p:spPr>
          <a:xfrm rot="10800000" flipH="1">
            <a:off x="0" y="236855"/>
            <a:ext cx="5190490" cy="506095"/>
          </a:xfrm>
          <a:custGeom>
            <a:avLst/>
            <a:gdLst>
              <a:gd name="connsiteX0" fmla="*/ 0 w 10456"/>
              <a:gd name="connsiteY0" fmla="*/ 0 h 1986"/>
              <a:gd name="connsiteX1" fmla="*/ 10116 w 10456"/>
              <a:gd name="connsiteY1" fmla="*/ 0 h 1986"/>
              <a:gd name="connsiteX2" fmla="*/ 10456 w 10456"/>
              <a:gd name="connsiteY2" fmla="*/ 340 h 1986"/>
              <a:gd name="connsiteX3" fmla="*/ 10447 w 10456"/>
              <a:gd name="connsiteY3" fmla="*/ 1986 h 1986"/>
              <a:gd name="connsiteX4" fmla="*/ 0 w 10456"/>
              <a:gd name="connsiteY4" fmla="*/ 1980 h 1986"/>
              <a:gd name="connsiteX5" fmla="*/ 0 w 10456"/>
              <a:gd name="connsiteY5" fmla="*/ 0 h 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6" h="1986">
                <a:moveTo>
                  <a:pt x="0" y="0"/>
                </a:moveTo>
                <a:lnTo>
                  <a:pt x="10116" y="0"/>
                </a:lnTo>
                <a:cubicBezTo>
                  <a:pt x="10304" y="0"/>
                  <a:pt x="10456" y="152"/>
                  <a:pt x="10456" y="340"/>
                </a:cubicBezTo>
                <a:lnTo>
                  <a:pt x="10447" y="1986"/>
                </a:lnTo>
                <a:lnTo>
                  <a:pt x="0" y="1980"/>
                </a:lnTo>
                <a:lnTo>
                  <a:pt x="0" y="0"/>
                </a:lnTo>
                <a:close/>
              </a:path>
            </a:pathLst>
          </a:custGeom>
          <a:solidFill>
            <a:schemeClr val="accent5">
              <a:lumMod val="75000"/>
            </a:schemeClr>
          </a:solidFill>
          <a:ln>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38430" y="236855"/>
            <a:ext cx="6649085" cy="408940"/>
          </a:xfrm>
          <a:prstGeom prst="rect">
            <a:avLst/>
          </a:prstGeom>
          <a:noFill/>
        </p:spPr>
        <p:txBody>
          <a:bodyPr wrap="square" rtlCol="0">
            <a:noAutofit/>
          </a:bodyPr>
          <a:lstStyle/>
          <a:p>
            <a:r>
              <a:rPr lang="en-US" altLang="zh-CN" sz="2800" b="1" dirty="0" err="1">
                <a:solidFill>
                  <a:schemeClr val="bg1"/>
                </a:solidFill>
                <a:latin typeface="宋体" panose="02010600030101010101" pitchFamily="2" charset="-122"/>
                <a:ea typeface="宋体" panose="02010600030101010101" pitchFamily="2" charset="-122"/>
              </a:rPr>
              <a:t>Ollama</a:t>
            </a:r>
            <a:r>
              <a:rPr lang="zh-CN" altLang="en-US" sz="2800" b="1" dirty="0">
                <a:solidFill>
                  <a:schemeClr val="bg1"/>
                </a:solidFill>
                <a:latin typeface="宋体" panose="02010600030101010101" pitchFamily="2" charset="-122"/>
                <a:ea typeface="宋体" panose="02010600030101010101" pitchFamily="2" charset="-122"/>
              </a:rPr>
              <a:t>、</a:t>
            </a:r>
            <a:r>
              <a:rPr lang="en-US" altLang="zh-CN" sz="2800" b="1" dirty="0">
                <a:solidFill>
                  <a:schemeClr val="bg1"/>
                </a:solidFill>
                <a:latin typeface="宋体" panose="02010600030101010101" pitchFamily="2" charset="-122"/>
                <a:ea typeface="宋体" panose="02010600030101010101" pitchFamily="2" charset="-122"/>
              </a:rPr>
              <a:t>LM Studio</a:t>
            </a:r>
            <a:r>
              <a:rPr lang="zh-CN" altLang="en-US" sz="2800" b="1" dirty="0">
                <a:solidFill>
                  <a:schemeClr val="bg1"/>
                </a:solidFill>
                <a:latin typeface="宋体" panose="02010600030101010101" pitchFamily="2" charset="-122"/>
                <a:ea typeface="宋体" panose="02010600030101010101" pitchFamily="2" charset="-122"/>
              </a:rPr>
              <a:t>及</a:t>
            </a:r>
            <a:r>
              <a:rPr lang="en-US" altLang="zh-CN" sz="2800" b="1" dirty="0">
                <a:solidFill>
                  <a:schemeClr val="bg1"/>
                </a:solidFill>
                <a:latin typeface="宋体" panose="02010600030101010101" pitchFamily="2" charset="-122"/>
                <a:ea typeface="宋体" panose="02010600030101010101" pitchFamily="2" charset="-122"/>
              </a:rPr>
              <a:t>API</a:t>
            </a:r>
            <a:r>
              <a:rPr lang="zh-CN" altLang="en-US" sz="2800" b="1" dirty="0">
                <a:solidFill>
                  <a:schemeClr val="bg1"/>
                </a:solidFill>
                <a:latin typeface="宋体" panose="02010600030101010101" pitchFamily="2" charset="-122"/>
                <a:ea typeface="宋体" panose="02010600030101010101" pitchFamily="2" charset="-122"/>
              </a:rPr>
              <a:t>介绍</a:t>
            </a:r>
          </a:p>
        </p:txBody>
      </p:sp>
      <p:sp>
        <p:nvSpPr>
          <p:cNvPr id="10" name="文本框 9"/>
          <p:cNvSpPr txBox="1"/>
          <p:nvPr>
            <p:custDataLst>
              <p:tags r:id="rId2"/>
            </p:custDataLst>
          </p:nvPr>
        </p:nvSpPr>
        <p:spPr>
          <a:xfrm>
            <a:off x="514666" y="3517265"/>
            <a:ext cx="3436620" cy="2623185"/>
          </a:xfrm>
          <a:prstGeom prst="rect">
            <a:avLst/>
          </a:prstGeom>
        </p:spPr>
        <p:txBody>
          <a:bodyPr wrap="square">
            <a:noAutofit/>
          </a:bodyPr>
          <a:lstStyle/>
          <a:p>
            <a:pPr marL="0" indent="0"/>
            <a:r>
              <a:rPr lang="en-US" altLang="zh-CN" b="1" i="0" dirty="0" err="1">
                <a:solidFill>
                  <a:schemeClr val="tx1"/>
                </a:solidFill>
                <a:latin typeface="宋体" panose="02010600030101010101" pitchFamily="2" charset="-122"/>
                <a:ea typeface="宋体" panose="02010600030101010101" pitchFamily="2" charset="-122"/>
                <a:cs typeface="华文中宋" panose="02010600040101010101" charset="-122"/>
              </a:rPr>
              <a:t>Ollama</a:t>
            </a:r>
            <a:r>
              <a:rPr lang="zh-CN" altLang="en-US" b="1" i="0" dirty="0">
                <a:solidFill>
                  <a:schemeClr val="tx1"/>
                </a:solidFill>
                <a:latin typeface="宋体" panose="02010600030101010101" pitchFamily="2" charset="-122"/>
                <a:ea typeface="宋体" panose="02010600030101010101" pitchFamily="2" charset="-122"/>
                <a:cs typeface="华文中宋" panose="02010600040101010101" charset="-122"/>
              </a:rPr>
              <a:t>是一个专为在本地机器上便捷部署和运行大型语言模型（</a:t>
            </a:r>
            <a:r>
              <a:rPr lang="en-US" altLang="zh-CN" b="1" i="0" dirty="0">
                <a:solidFill>
                  <a:schemeClr val="tx1"/>
                </a:solidFill>
                <a:latin typeface="宋体" panose="02010600030101010101" pitchFamily="2" charset="-122"/>
                <a:ea typeface="宋体" panose="02010600030101010101" pitchFamily="2" charset="-122"/>
                <a:cs typeface="华文中宋" panose="02010600040101010101" charset="-122"/>
              </a:rPr>
              <a:t>LLM</a:t>
            </a:r>
            <a:r>
              <a:rPr lang="zh-CN" altLang="en-US" b="1" i="0" dirty="0">
                <a:solidFill>
                  <a:schemeClr val="tx1"/>
                </a:solidFill>
                <a:latin typeface="宋体" panose="02010600030101010101" pitchFamily="2" charset="-122"/>
                <a:ea typeface="宋体" panose="02010600030101010101" pitchFamily="2" charset="-122"/>
                <a:cs typeface="华文中宋" panose="02010600040101010101" charset="-122"/>
              </a:rPr>
              <a:t>）而设计的工具，支持</a:t>
            </a:r>
            <a:r>
              <a:rPr lang="en-US" altLang="zh-CN" b="1" i="0" dirty="0">
                <a:solidFill>
                  <a:schemeClr val="tx1"/>
                </a:solidFill>
                <a:latin typeface="宋体" panose="02010600030101010101" pitchFamily="2" charset="-122"/>
                <a:ea typeface="宋体" panose="02010600030101010101" pitchFamily="2" charset="-122"/>
                <a:cs typeface="华文中宋" panose="02010600040101010101" charset="-122"/>
              </a:rPr>
              <a:t>macOS</a:t>
            </a:r>
            <a:r>
              <a:rPr lang="zh-CN" altLang="en-US" b="1" i="0" dirty="0">
                <a:solidFill>
                  <a:schemeClr val="tx1"/>
                </a:solidFill>
                <a:latin typeface="宋体" panose="02010600030101010101" pitchFamily="2" charset="-122"/>
                <a:ea typeface="宋体" panose="02010600030101010101" pitchFamily="2" charset="-122"/>
                <a:cs typeface="华文中宋" panose="02010600040101010101" charset="-122"/>
              </a:rPr>
              <a:t>、</a:t>
            </a:r>
            <a:r>
              <a:rPr lang="en-US" altLang="zh-CN" b="1" i="0" dirty="0">
                <a:solidFill>
                  <a:schemeClr val="tx1"/>
                </a:solidFill>
                <a:latin typeface="宋体" panose="02010600030101010101" pitchFamily="2" charset="-122"/>
                <a:ea typeface="宋体" panose="02010600030101010101" pitchFamily="2" charset="-122"/>
                <a:cs typeface="华文中宋" panose="02010600040101010101" charset="-122"/>
              </a:rPr>
              <a:t>Linux</a:t>
            </a:r>
            <a:r>
              <a:rPr lang="zh-CN" altLang="en-US" b="1" i="0" dirty="0">
                <a:solidFill>
                  <a:schemeClr val="tx1"/>
                </a:solidFill>
                <a:latin typeface="宋体" panose="02010600030101010101" pitchFamily="2" charset="-122"/>
                <a:ea typeface="宋体" panose="02010600030101010101" pitchFamily="2" charset="-122"/>
                <a:cs typeface="华文中宋" panose="02010600040101010101" charset="-122"/>
              </a:rPr>
              <a:t>和</a:t>
            </a:r>
            <a:r>
              <a:rPr lang="en-US" altLang="zh-CN" b="1" i="0" dirty="0">
                <a:solidFill>
                  <a:schemeClr val="tx1"/>
                </a:solidFill>
                <a:latin typeface="宋体" panose="02010600030101010101" pitchFamily="2" charset="-122"/>
                <a:ea typeface="宋体" panose="02010600030101010101" pitchFamily="2" charset="-122"/>
                <a:cs typeface="华文中宋" panose="02010600040101010101" charset="-122"/>
              </a:rPr>
              <a:t>Windows</a:t>
            </a:r>
            <a:r>
              <a:rPr lang="zh-CN" altLang="en-US" b="1" i="0" dirty="0">
                <a:solidFill>
                  <a:schemeClr val="tx1"/>
                </a:solidFill>
                <a:latin typeface="宋体" panose="02010600030101010101" pitchFamily="2" charset="-122"/>
                <a:ea typeface="宋体" panose="02010600030101010101" pitchFamily="2" charset="-122"/>
                <a:cs typeface="华文中宋" panose="02010600040101010101" charset="-122"/>
              </a:rPr>
              <a:t>多个平台运行。其安装和部署简单，适合初学者和非技术用户。</a:t>
            </a:r>
          </a:p>
          <a:p>
            <a:pPr marL="0" indent="0"/>
            <a:endParaRPr lang="zh-CN" altLang="en-US" b="1" i="0" dirty="0">
              <a:solidFill>
                <a:schemeClr val="tx1"/>
              </a:solidFill>
              <a:latin typeface="宋体" panose="02010600030101010101" pitchFamily="2" charset="-122"/>
              <a:ea typeface="宋体" panose="02010600030101010101" pitchFamily="2" charset="-122"/>
              <a:cs typeface="华文中宋" panose="02010600040101010101" charset="-122"/>
            </a:endParaRPr>
          </a:p>
          <a:p>
            <a:pPr marL="0" indent="0"/>
            <a:r>
              <a:rPr lang="zh-CN" altLang="en-US" sz="1400" b="1" i="0" dirty="0">
                <a:solidFill>
                  <a:schemeClr val="tx1"/>
                </a:solidFill>
                <a:latin typeface="宋体" panose="02010600030101010101" pitchFamily="2" charset="-122"/>
                <a:ea typeface="宋体" panose="02010600030101010101" pitchFamily="2" charset="-122"/>
                <a:cs typeface="华文中宋" panose="02010600040101010101" charset="-122"/>
              </a:rPr>
              <a:t>官方网站：</a:t>
            </a:r>
            <a:r>
              <a:rPr lang="en-US" altLang="zh-CN" sz="1400" b="1" i="0" dirty="0">
                <a:solidFill>
                  <a:schemeClr val="tx1"/>
                </a:solidFill>
                <a:latin typeface="宋体" panose="02010600030101010101" pitchFamily="2" charset="-122"/>
                <a:ea typeface="宋体" panose="02010600030101010101" pitchFamily="2" charset="-122"/>
                <a:cs typeface="华文中宋" panose="02010600040101010101" charset="-122"/>
              </a:rPr>
              <a:t>https://ollama.com/</a:t>
            </a:r>
          </a:p>
          <a:p>
            <a:pPr marL="0" indent="0"/>
            <a:r>
              <a:rPr lang="en-US" altLang="zh-CN" sz="1400" b="1" i="0" dirty="0" err="1">
                <a:solidFill>
                  <a:schemeClr val="tx1"/>
                </a:solidFill>
                <a:latin typeface="宋体" panose="02010600030101010101" pitchFamily="2" charset="-122"/>
                <a:ea typeface="宋体" panose="02010600030101010101" pitchFamily="2" charset="-122"/>
                <a:cs typeface="华文中宋" panose="02010600040101010101" charset="-122"/>
              </a:rPr>
              <a:t>Github</a:t>
            </a:r>
            <a:r>
              <a:rPr lang="zh-CN" altLang="en-US" sz="1400" b="1" i="0" dirty="0">
                <a:solidFill>
                  <a:schemeClr val="tx1"/>
                </a:solidFill>
                <a:latin typeface="宋体" panose="02010600030101010101" pitchFamily="2" charset="-122"/>
                <a:ea typeface="宋体" panose="02010600030101010101" pitchFamily="2" charset="-122"/>
                <a:cs typeface="华文中宋" panose="02010600040101010101" charset="-122"/>
              </a:rPr>
              <a:t>：</a:t>
            </a:r>
            <a:r>
              <a:rPr lang="en-US" altLang="zh-CN" sz="1400" b="1" i="0" dirty="0">
                <a:solidFill>
                  <a:schemeClr val="tx1"/>
                </a:solidFill>
                <a:latin typeface="宋体" panose="02010600030101010101" pitchFamily="2" charset="-122"/>
                <a:ea typeface="宋体" panose="02010600030101010101" pitchFamily="2" charset="-122"/>
                <a:cs typeface="华文中宋" panose="02010600040101010101" charset="-122"/>
              </a:rPr>
              <a:t>https://github.com/ollama/ollama</a:t>
            </a:r>
          </a:p>
        </p:txBody>
      </p:sp>
      <p:pic>
        <p:nvPicPr>
          <p:cNvPr id="2" name="图片 1"/>
          <p:cNvPicPr/>
          <p:nvPr/>
        </p:nvPicPr>
        <p:blipFill>
          <a:blip r:embed="rId9"/>
          <a:srcRect b="8584"/>
          <a:stretch>
            <a:fillRect/>
          </a:stretch>
        </p:blipFill>
        <p:spPr>
          <a:xfrm>
            <a:off x="4636134" y="1439227"/>
            <a:ext cx="3281045" cy="1487805"/>
          </a:xfrm>
          <a:prstGeom prst="rect">
            <a:avLst/>
          </a:prstGeom>
        </p:spPr>
      </p:pic>
      <p:sp>
        <p:nvSpPr>
          <p:cNvPr id="3" name="圆角矩形 2"/>
          <p:cNvSpPr/>
          <p:nvPr>
            <p:custDataLst>
              <p:tags r:id="rId3"/>
            </p:custDataLst>
          </p:nvPr>
        </p:nvSpPr>
        <p:spPr>
          <a:xfrm>
            <a:off x="4358005" y="3368847"/>
            <a:ext cx="3673475" cy="2992755"/>
          </a:xfrm>
          <a:prstGeom prst="round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600">
              <a:solidFill>
                <a:schemeClr val="tx1"/>
              </a:solidFill>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custDataLst>
              <p:tags r:id="rId4"/>
            </p:custDataLst>
          </p:nvPr>
        </p:nvSpPr>
        <p:spPr>
          <a:xfrm>
            <a:off x="4432935" y="3521603"/>
            <a:ext cx="3598545" cy="2246769"/>
          </a:xfrm>
          <a:prstGeom prst="rect">
            <a:avLst/>
          </a:prstGeom>
          <a:noFill/>
        </p:spPr>
        <p:txBody>
          <a:bodyPr wrap="square" rtlCol="0">
            <a:spAutoFit/>
          </a:bodyPr>
          <a:lstStyle/>
          <a:p>
            <a:r>
              <a:rPr lang="zh-CN" altLang="en-US" sz="1400" b="1" dirty="0">
                <a:latin typeface="宋体" panose="02010600030101010101" pitchFamily="2" charset="-122"/>
                <a:ea typeface="宋体" panose="02010600030101010101" pitchFamily="2" charset="-122"/>
              </a:rPr>
              <a:t>应用程序编程接口（</a:t>
            </a:r>
            <a:r>
              <a:rPr lang="en-US" altLang="zh-CN" sz="1400" b="1" dirty="0">
                <a:latin typeface="宋体" panose="02010600030101010101" pitchFamily="2" charset="-122"/>
                <a:ea typeface="宋体" panose="02010600030101010101" pitchFamily="2" charset="-122"/>
              </a:rPr>
              <a:t>Application Programming Interface, API</a:t>
            </a:r>
            <a:r>
              <a:rPr lang="zh-CN" altLang="en-US" sz="1400" b="1" dirty="0">
                <a:latin typeface="宋体" panose="02010600030101010101" pitchFamily="2" charset="-122"/>
                <a:ea typeface="宋体" panose="02010600030101010101" pitchFamily="2" charset="-122"/>
              </a:rPr>
              <a:t>），是一些预先定义的</a:t>
            </a:r>
            <a:r>
              <a:rPr lang="zh-CN" altLang="en-US" sz="1400" b="1" dirty="0">
                <a:solidFill>
                  <a:srgbClr val="FF9933"/>
                </a:solidFill>
                <a:latin typeface="宋体" panose="02010600030101010101" pitchFamily="2" charset="-122"/>
                <a:ea typeface="宋体" panose="02010600030101010101" pitchFamily="2" charset="-122"/>
              </a:rPr>
              <a:t>函数</a:t>
            </a:r>
            <a:r>
              <a:rPr lang="zh-CN" altLang="en-US" sz="1400" b="1" dirty="0">
                <a:latin typeface="宋体" panose="02010600030101010101" pitchFamily="2" charset="-122"/>
                <a:ea typeface="宋体" panose="02010600030101010101" pitchFamily="2" charset="-122"/>
              </a:rPr>
              <a:t>，目的是提供应用程序与开发人员基于某软件或硬件得以访问一组例程的能力，而又无需访问源码。使用本地</a:t>
            </a:r>
            <a:r>
              <a:rPr lang="en-US" altLang="zh-CN" sz="1400" b="1" dirty="0">
                <a:latin typeface="宋体" panose="02010600030101010101" pitchFamily="2" charset="-122"/>
                <a:ea typeface="宋体" panose="02010600030101010101" pitchFamily="2" charset="-122"/>
              </a:rPr>
              <a:t>API</a:t>
            </a:r>
            <a:r>
              <a:rPr lang="zh-CN" altLang="en-US" sz="1400" b="1" dirty="0">
                <a:latin typeface="宋体" panose="02010600030101010101" pitchFamily="2" charset="-122"/>
                <a:ea typeface="宋体" panose="02010600030101010101" pitchFamily="2" charset="-122"/>
              </a:rPr>
              <a:t>轻量化部署大模型是指通过本地部署大模型，利用本地</a:t>
            </a:r>
            <a:r>
              <a:rPr lang="en-US" altLang="zh-CN" sz="1400" b="1" dirty="0">
                <a:latin typeface="宋体" panose="02010600030101010101" pitchFamily="2" charset="-122"/>
                <a:ea typeface="宋体" panose="02010600030101010101" pitchFamily="2" charset="-122"/>
              </a:rPr>
              <a:t>API</a:t>
            </a:r>
            <a:r>
              <a:rPr lang="zh-CN" altLang="en-US" sz="1400" b="1" dirty="0">
                <a:latin typeface="宋体" panose="02010600030101010101" pitchFamily="2" charset="-122"/>
                <a:ea typeface="宋体" panose="02010600030101010101" pitchFamily="2" charset="-122"/>
              </a:rPr>
              <a:t>进行模型的管理和推理，从而减少对云服务的依赖，提高数据处理的安全性和隐私保护。这种部署方式特别适合那些对数据安全和隐私有高要求的场景。</a:t>
            </a:r>
          </a:p>
        </p:txBody>
      </p:sp>
      <p:sp>
        <p:nvSpPr>
          <p:cNvPr id="6" name="文本框 5"/>
          <p:cNvSpPr txBox="1"/>
          <p:nvPr/>
        </p:nvSpPr>
        <p:spPr>
          <a:xfrm>
            <a:off x="1703463" y="3000548"/>
            <a:ext cx="1181100" cy="368300"/>
          </a:xfrm>
          <a:prstGeom prst="rect">
            <a:avLst/>
          </a:prstGeom>
          <a:noFill/>
        </p:spPr>
        <p:txBody>
          <a:bodyPr wrap="square" rtlCol="0">
            <a:spAutoFit/>
          </a:bodyPr>
          <a:lstStyle/>
          <a:p>
            <a:r>
              <a:rPr lang="en-US" altLang="zh-CN" b="1" dirty="0" err="1">
                <a:latin typeface="华文中宋" panose="02010600040101010101" charset="-122"/>
                <a:ea typeface="华文中宋" panose="02010600040101010101" charset="-122"/>
              </a:rPr>
              <a:t>Ollama</a:t>
            </a:r>
            <a:endParaRPr lang="zh-CN" altLang="en-US" b="1" dirty="0">
              <a:latin typeface="华文中宋" panose="02010600040101010101" charset="-122"/>
              <a:ea typeface="华文中宋" panose="02010600040101010101" charset="-122"/>
            </a:endParaRPr>
          </a:p>
        </p:txBody>
      </p:sp>
      <p:pic>
        <p:nvPicPr>
          <p:cNvPr id="7" name="图片 6"/>
          <p:cNvPicPr/>
          <p:nvPr/>
        </p:nvPicPr>
        <p:blipFill>
          <a:blip r:embed="rId10"/>
          <a:stretch>
            <a:fillRect/>
          </a:stretch>
        </p:blipFill>
        <p:spPr>
          <a:xfrm>
            <a:off x="9098400" y="1076290"/>
            <a:ext cx="1981835" cy="637540"/>
          </a:xfrm>
          <a:prstGeom prst="rect">
            <a:avLst/>
          </a:prstGeom>
        </p:spPr>
      </p:pic>
      <p:pic>
        <p:nvPicPr>
          <p:cNvPr id="9" name="图片 8"/>
          <p:cNvPicPr/>
          <p:nvPr/>
        </p:nvPicPr>
        <p:blipFill>
          <a:blip r:embed="rId11"/>
          <a:stretch>
            <a:fillRect/>
          </a:stretch>
        </p:blipFill>
        <p:spPr>
          <a:xfrm>
            <a:off x="9682162" y="1718626"/>
            <a:ext cx="1029970" cy="929005"/>
          </a:xfrm>
          <a:prstGeom prst="rect">
            <a:avLst/>
          </a:prstGeom>
        </p:spPr>
      </p:pic>
      <p:sp>
        <p:nvSpPr>
          <p:cNvPr id="17" name="圆角矩形 16"/>
          <p:cNvSpPr/>
          <p:nvPr>
            <p:custDataLst>
              <p:tags r:id="rId5"/>
            </p:custDataLst>
          </p:nvPr>
        </p:nvSpPr>
        <p:spPr>
          <a:xfrm>
            <a:off x="8370570" y="3368847"/>
            <a:ext cx="3673475" cy="2972435"/>
          </a:xfrm>
          <a:prstGeom prst="round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600">
              <a:solidFill>
                <a:schemeClr val="tx1"/>
              </a:solidFill>
              <a:latin typeface="华文中宋" panose="02010600040101010101" charset="-122"/>
              <a:ea typeface="华文中宋" panose="02010600040101010101" charset="-122"/>
              <a:cs typeface="华文中宋" panose="02010600040101010101" charset="-122"/>
            </a:endParaRPr>
          </a:p>
        </p:txBody>
      </p:sp>
      <p:sp>
        <p:nvSpPr>
          <p:cNvPr id="18" name="文本框 17"/>
          <p:cNvSpPr txBox="1"/>
          <p:nvPr>
            <p:custDataLst>
              <p:tags r:id="rId6"/>
            </p:custDataLst>
          </p:nvPr>
        </p:nvSpPr>
        <p:spPr>
          <a:xfrm>
            <a:off x="8499233" y="3517265"/>
            <a:ext cx="3598545" cy="3014980"/>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cs typeface="华文中宋" panose="02010600040101010101" charset="-122"/>
                <a:sym typeface="+mn-ea"/>
              </a:rPr>
              <a:t>LM Studio用于在本地运行、管理和部署开源大型语言模型（LLMs），支持离线操作，提供直观的聊天界面和OpenAI 兼容的本地服务器功能。安装和部署简单，适合初学者和非技术用户。</a:t>
            </a:r>
          </a:p>
          <a:p>
            <a:endParaRPr lang="zh-CN" altLang="en-US" b="1" dirty="0">
              <a:latin typeface="宋体" panose="02010600030101010101" pitchFamily="2" charset="-122"/>
              <a:ea typeface="宋体" panose="02010600030101010101" pitchFamily="2" charset="-122"/>
              <a:cs typeface="华文中宋" panose="02010600040101010101" charset="-122"/>
              <a:sym typeface="+mn-ea"/>
            </a:endParaRPr>
          </a:p>
          <a:p>
            <a:r>
              <a:rPr lang="zh-CN" altLang="en-US" sz="1400" b="1" dirty="0">
                <a:solidFill>
                  <a:schemeClr val="tx1"/>
                </a:solidFill>
                <a:latin typeface="宋体" panose="02010600030101010101" pitchFamily="2" charset="-122"/>
                <a:ea typeface="宋体" panose="02010600030101010101" pitchFamily="2" charset="-122"/>
                <a:cs typeface="华文中宋" panose="02010600040101010101" charset="-122"/>
              </a:rPr>
              <a:t>官方网站： https://lmstudio.ai/ </a:t>
            </a:r>
          </a:p>
          <a:p>
            <a:r>
              <a:rPr lang="zh-CN" altLang="en-US" sz="1400" b="1" dirty="0">
                <a:solidFill>
                  <a:schemeClr val="tx1"/>
                </a:solidFill>
                <a:latin typeface="宋体" panose="02010600030101010101" pitchFamily="2" charset="-122"/>
                <a:ea typeface="宋体" panose="02010600030101010101" pitchFamily="2" charset="-122"/>
                <a:cs typeface="华文中宋" panose="02010600040101010101" charset="-122"/>
              </a:rPr>
              <a:t>GitHub： https://github.com/lmstudio-ai</a:t>
            </a:r>
            <a:r>
              <a:rPr lang="zh-CN" altLang="en-US" sz="1600" b="1" dirty="0">
                <a:solidFill>
                  <a:schemeClr val="tx1"/>
                </a:solidFill>
                <a:latin typeface="宋体" panose="02010600030101010101" pitchFamily="2" charset="-122"/>
                <a:ea typeface="宋体" panose="02010600030101010101" pitchFamily="2" charset="-122"/>
                <a:cs typeface="华文中宋" panose="02010600040101010101" charset="-122"/>
              </a:rPr>
              <a:t> </a:t>
            </a:r>
          </a:p>
          <a:p>
            <a:endParaRPr lang="zh-CN" altLang="en-US" sz="2000" dirty="0">
              <a:solidFill>
                <a:schemeClr val="tx1"/>
              </a:solidFill>
              <a:latin typeface="华文中宋" panose="02010600040101010101" charset="-122"/>
              <a:ea typeface="华文中宋" panose="02010600040101010101" charset="-122"/>
              <a:cs typeface="华文中宋" panose="02010600040101010101" charset="-122"/>
            </a:endParaRPr>
          </a:p>
        </p:txBody>
      </p:sp>
      <p:sp>
        <p:nvSpPr>
          <p:cNvPr id="13" name="文本框 12">
            <a:extLst>
              <a:ext uri="{FF2B5EF4-FFF2-40B4-BE49-F238E27FC236}">
                <a16:creationId xmlns:a16="http://schemas.microsoft.com/office/drawing/2014/main" id="{7D774A99-79E0-2A3A-74CC-1FB49CAF115C}"/>
              </a:ext>
            </a:extLst>
          </p:cNvPr>
          <p:cNvSpPr txBox="1"/>
          <p:nvPr/>
        </p:nvSpPr>
        <p:spPr>
          <a:xfrm>
            <a:off x="4636134" y="5768372"/>
            <a:ext cx="3290912" cy="523220"/>
          </a:xfrm>
          <a:prstGeom prst="rect">
            <a:avLst/>
          </a:prstGeom>
          <a:noFill/>
        </p:spPr>
        <p:txBody>
          <a:bodyPr wrap="square" rtlCol="0">
            <a:spAutoFit/>
          </a:bodyPr>
          <a:lstStyle/>
          <a:p>
            <a:r>
              <a:rPr lang="zh-CN" altLang="en-US" sz="1400" b="1" dirty="0">
                <a:latin typeface="宋体" panose="02010600030101010101" pitchFamily="2" charset="-122"/>
                <a:ea typeface="宋体" panose="02010600030101010101" pitchFamily="2" charset="-122"/>
              </a:rPr>
              <a:t>大模型下载网站：</a:t>
            </a:r>
            <a:r>
              <a:rPr lang="en-US" altLang="zh-CN" sz="1400" b="1" dirty="0">
                <a:latin typeface="宋体" panose="02010600030101010101" pitchFamily="2" charset="-122"/>
                <a:ea typeface="宋体" panose="02010600030101010101" pitchFamily="2" charset="-122"/>
              </a:rPr>
              <a:t>https://hf-mirror.com/</a:t>
            </a:r>
            <a:endParaRPr lang="zh-CN" altLang="en-US" sz="1400" b="1" dirty="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rot="10800000" flipH="1">
            <a:off x="0" y="236855"/>
            <a:ext cx="2054225" cy="506095"/>
          </a:xfrm>
          <a:custGeom>
            <a:avLst/>
            <a:gdLst>
              <a:gd name="connsiteX0" fmla="*/ 0 w 10456"/>
              <a:gd name="connsiteY0" fmla="*/ 0 h 1986"/>
              <a:gd name="connsiteX1" fmla="*/ 10116 w 10456"/>
              <a:gd name="connsiteY1" fmla="*/ 0 h 1986"/>
              <a:gd name="connsiteX2" fmla="*/ 10456 w 10456"/>
              <a:gd name="connsiteY2" fmla="*/ 340 h 1986"/>
              <a:gd name="connsiteX3" fmla="*/ 10447 w 10456"/>
              <a:gd name="connsiteY3" fmla="*/ 1986 h 1986"/>
              <a:gd name="connsiteX4" fmla="*/ 0 w 10456"/>
              <a:gd name="connsiteY4" fmla="*/ 1980 h 1986"/>
              <a:gd name="connsiteX5" fmla="*/ 0 w 10456"/>
              <a:gd name="connsiteY5" fmla="*/ 0 h 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6" h="1986">
                <a:moveTo>
                  <a:pt x="0" y="0"/>
                </a:moveTo>
                <a:lnTo>
                  <a:pt x="10116" y="0"/>
                </a:lnTo>
                <a:cubicBezTo>
                  <a:pt x="10304" y="0"/>
                  <a:pt x="10456" y="152"/>
                  <a:pt x="10456" y="340"/>
                </a:cubicBezTo>
                <a:lnTo>
                  <a:pt x="10447" y="1986"/>
                </a:lnTo>
                <a:lnTo>
                  <a:pt x="0" y="1980"/>
                </a:lnTo>
                <a:lnTo>
                  <a:pt x="0" y="0"/>
                </a:lnTo>
                <a:close/>
              </a:path>
            </a:pathLst>
          </a:custGeom>
          <a:solidFill>
            <a:schemeClr val="accent5">
              <a:lumMod val="75000"/>
            </a:schemeClr>
          </a:solidFill>
          <a:ln>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210820" y="236855"/>
            <a:ext cx="1781609" cy="417195"/>
          </a:xfrm>
          <a:prstGeom prst="rect">
            <a:avLst/>
          </a:prstGeom>
          <a:noFill/>
        </p:spPr>
        <p:txBody>
          <a:bodyPr wrap="square" rtlCol="0">
            <a:noAutofit/>
          </a:bodyPr>
          <a:lstStyle/>
          <a:p>
            <a:r>
              <a:rPr lang="zh-CN" altLang="en-US" sz="2800" b="1" dirty="0">
                <a:solidFill>
                  <a:schemeClr val="bg1"/>
                </a:solidFill>
                <a:latin typeface="华文宋体" panose="02010600040101010101" pitchFamily="2" charset="-122"/>
                <a:ea typeface="华文宋体" panose="02010600040101010101" pitchFamily="2" charset="-122"/>
              </a:rPr>
              <a:t>平台对比</a:t>
            </a:r>
          </a:p>
        </p:txBody>
      </p:sp>
      <p:graphicFrame>
        <p:nvGraphicFramePr>
          <p:cNvPr id="5" name="表格 4"/>
          <p:cNvGraphicFramePr/>
          <p:nvPr>
            <p:custDataLst>
              <p:tags r:id="rId1"/>
            </p:custDataLst>
            <p:extLst>
              <p:ext uri="{D42A27DB-BD31-4B8C-83A1-F6EECF244321}">
                <p14:modId xmlns:p14="http://schemas.microsoft.com/office/powerpoint/2010/main" val="2623317196"/>
              </p:ext>
            </p:extLst>
          </p:nvPr>
        </p:nvGraphicFramePr>
        <p:xfrm>
          <a:off x="569595" y="1002030"/>
          <a:ext cx="10869930" cy="5007610"/>
        </p:xfrm>
        <a:graphic>
          <a:graphicData uri="http://schemas.openxmlformats.org/drawingml/2006/table">
            <a:tbl>
              <a:tblPr firstRow="1" bandRow="1">
                <a:tableStyleId>{5C22544A-7EE6-4342-B048-85BDC9FD1C3A}</a:tableStyleId>
              </a:tblPr>
              <a:tblGrid>
                <a:gridCol w="1640025">
                  <a:extLst>
                    <a:ext uri="{9D8B030D-6E8A-4147-A177-3AD203B41FA5}">
                      <a16:colId xmlns:a16="http://schemas.microsoft.com/office/drawing/2014/main" val="20000"/>
                    </a:ext>
                  </a:extLst>
                </a:gridCol>
                <a:gridCol w="3034862">
                  <a:extLst>
                    <a:ext uri="{9D8B030D-6E8A-4147-A177-3AD203B41FA5}">
                      <a16:colId xmlns:a16="http://schemas.microsoft.com/office/drawing/2014/main" val="20001"/>
                    </a:ext>
                  </a:extLst>
                </a:gridCol>
                <a:gridCol w="3097522">
                  <a:extLst>
                    <a:ext uri="{9D8B030D-6E8A-4147-A177-3AD203B41FA5}">
                      <a16:colId xmlns:a16="http://schemas.microsoft.com/office/drawing/2014/main" val="20002"/>
                    </a:ext>
                  </a:extLst>
                </a:gridCol>
                <a:gridCol w="3097521">
                  <a:extLst>
                    <a:ext uri="{9D8B030D-6E8A-4147-A177-3AD203B41FA5}">
                      <a16:colId xmlns:a16="http://schemas.microsoft.com/office/drawing/2014/main" val="20003"/>
                    </a:ext>
                  </a:extLst>
                </a:gridCol>
              </a:tblGrid>
              <a:tr h="687070">
                <a:tc>
                  <a:txBody>
                    <a:bodyPr/>
                    <a:lstStyle/>
                    <a:p>
                      <a:pPr algn="ctr">
                        <a:buNone/>
                      </a:pPr>
                      <a:r>
                        <a:rPr lang="zh-CN" altLang="en-US" sz="3200" b="0" dirty="0">
                          <a:solidFill>
                            <a:schemeClr val="bg1"/>
                          </a:solidFill>
                          <a:latin typeface="华文宋体" panose="02010600040101010101" pitchFamily="2" charset="-122"/>
                          <a:ea typeface="华文宋体" panose="02010600040101010101" pitchFamily="2" charset="-122"/>
                          <a:cs typeface="华文中宋" panose="02010600040101010101" charset="-122"/>
                        </a:rPr>
                        <a:t>特性</a:t>
                      </a:r>
                    </a:p>
                  </a:txBody>
                  <a:tcPr/>
                </a:tc>
                <a:tc>
                  <a:txBody>
                    <a:bodyPr/>
                    <a:lstStyle/>
                    <a:p>
                      <a:pPr algn="ctr">
                        <a:buNone/>
                      </a:pPr>
                      <a:r>
                        <a:rPr lang="zh-CN" altLang="en-US" sz="3200" b="0" dirty="0">
                          <a:solidFill>
                            <a:schemeClr val="bg1"/>
                          </a:solidFill>
                          <a:latin typeface="华文宋体" panose="02010600040101010101" pitchFamily="2" charset="-122"/>
                          <a:ea typeface="华文宋体" panose="02010600040101010101" pitchFamily="2" charset="-122"/>
                          <a:cs typeface="华文中宋" panose="02010600040101010101" charset="-122"/>
                        </a:rPr>
                        <a:t>Ollama</a:t>
                      </a:r>
                    </a:p>
                  </a:txBody>
                  <a:tcPr/>
                </a:tc>
                <a:tc>
                  <a:txBody>
                    <a:bodyPr/>
                    <a:lstStyle/>
                    <a:p>
                      <a:pPr algn="ctr">
                        <a:buClrTx/>
                        <a:buSzTx/>
                        <a:buFontTx/>
                        <a:buNone/>
                      </a:pPr>
                      <a:r>
                        <a:rPr lang="en-US" altLang="zh-CN" sz="3200" b="0" dirty="0">
                          <a:solidFill>
                            <a:schemeClr val="bg1"/>
                          </a:solidFill>
                          <a:latin typeface="华文宋体" panose="02010600040101010101" pitchFamily="2" charset="-122"/>
                          <a:ea typeface="华文宋体" panose="02010600040101010101" pitchFamily="2" charset="-122"/>
                          <a:cs typeface="华文中宋" panose="02010600040101010101" charset="-122"/>
                        </a:rPr>
                        <a:t>API</a:t>
                      </a:r>
                      <a:endParaRPr lang="zh-CN" altLang="en-US" sz="3200" b="0" dirty="0">
                        <a:solidFill>
                          <a:schemeClr val="bg1"/>
                        </a:solidFill>
                        <a:latin typeface="华文宋体" panose="02010600040101010101" pitchFamily="2" charset="-122"/>
                        <a:ea typeface="华文宋体" panose="02010600040101010101" pitchFamily="2" charset="-122"/>
                        <a:cs typeface="华文中宋" panose="02010600040101010101" charset="-122"/>
                      </a:endParaRPr>
                    </a:p>
                  </a:txBody>
                  <a:tcPr/>
                </a:tc>
                <a:tc>
                  <a:txBody>
                    <a:bodyPr/>
                    <a:lstStyle/>
                    <a:p>
                      <a:pPr algn="ctr">
                        <a:buClrTx/>
                        <a:buSzTx/>
                        <a:buFontTx/>
                        <a:buNone/>
                      </a:pPr>
                      <a:r>
                        <a:rPr lang="zh-CN" altLang="en-US" sz="3200" b="0" dirty="0">
                          <a:solidFill>
                            <a:schemeClr val="bg1"/>
                          </a:solidFill>
                          <a:latin typeface="华文宋体" panose="02010600040101010101" pitchFamily="2" charset="-122"/>
                          <a:ea typeface="华文宋体" panose="02010600040101010101" pitchFamily="2" charset="-122"/>
                          <a:cs typeface="华文中宋" panose="02010600040101010101" charset="-122"/>
                        </a:rPr>
                        <a:t>LM Studio</a:t>
                      </a:r>
                    </a:p>
                  </a:txBody>
                  <a:tcPr/>
                </a:tc>
                <a:extLst>
                  <a:ext uri="{0D108BD9-81ED-4DB2-BD59-A6C34878D82A}">
                    <a16:rowId xmlns:a16="http://schemas.microsoft.com/office/drawing/2014/main" val="10000"/>
                  </a:ext>
                </a:extLst>
              </a:tr>
              <a:tr h="657860">
                <a:tc>
                  <a:txBody>
                    <a:bodyPr/>
                    <a:lstStyle/>
                    <a:p>
                      <a:pPr algn="ctr">
                        <a:buNone/>
                      </a:pPr>
                      <a:r>
                        <a:rPr lang="zh-CN" altLang="en-US" sz="2400" b="1">
                          <a:latin typeface="华文宋体" panose="02010600040101010101" pitchFamily="2" charset="-122"/>
                          <a:ea typeface="华文宋体" panose="02010600040101010101" pitchFamily="2" charset="-122"/>
                        </a:rPr>
                        <a:t>开源性</a:t>
                      </a:r>
                    </a:p>
                  </a:txBody>
                  <a:tcPr/>
                </a:tc>
                <a:tc>
                  <a:txBody>
                    <a:bodyPr/>
                    <a:lstStyle/>
                    <a:p>
                      <a:pPr>
                        <a:buNone/>
                      </a:pPr>
                      <a:r>
                        <a:rPr lang="zh-CN" altLang="en-US" dirty="0">
                          <a:solidFill>
                            <a:schemeClr val="tx1"/>
                          </a:solidFill>
                          <a:latin typeface="华文宋体" panose="02010600040101010101" pitchFamily="2" charset="-122"/>
                          <a:ea typeface="华文宋体" panose="02010600040101010101" pitchFamily="2" charset="-122"/>
                        </a:rPr>
                        <a:t>开源</a:t>
                      </a:r>
                      <a:r>
                        <a:rPr lang="zh-CN" altLang="en-US" dirty="0">
                          <a:latin typeface="华文宋体" panose="02010600040101010101" pitchFamily="2" charset="-122"/>
                          <a:ea typeface="华文宋体" panose="02010600040101010101" pitchFamily="2" charset="-122"/>
                        </a:rPr>
                        <a:t>，社区活跃</a:t>
                      </a:r>
                    </a:p>
                  </a:txBody>
                  <a:tcPr/>
                </a:tc>
                <a:tc>
                  <a:txBody>
                    <a:bodyPr/>
                    <a:lstStyle/>
                    <a:p>
                      <a:pPr>
                        <a:buNone/>
                      </a:pPr>
                      <a:r>
                        <a:rPr lang="zh-CN" altLang="en-US" dirty="0">
                          <a:latin typeface="华文宋体" panose="02010600040101010101" pitchFamily="2" charset="-122"/>
                          <a:ea typeface="华文宋体" panose="02010600040101010101" pitchFamily="2" charset="-122"/>
                        </a:rPr>
                        <a:t>部分开源，取决于具体实现</a:t>
                      </a:r>
                    </a:p>
                  </a:txBody>
                  <a:tcPr/>
                </a:tc>
                <a:tc>
                  <a:txBody>
                    <a:bodyPr/>
                    <a:lstStyle/>
                    <a:p>
                      <a:pPr>
                        <a:buNone/>
                      </a:pPr>
                      <a:r>
                        <a:rPr lang="zh-CN" altLang="en-US" dirty="0">
                          <a:latin typeface="华文宋体" panose="02010600040101010101" pitchFamily="2" charset="-122"/>
                          <a:ea typeface="华文宋体" panose="02010600040101010101" pitchFamily="2" charset="-122"/>
                        </a:rPr>
                        <a:t>闭源</a:t>
                      </a:r>
                    </a:p>
                  </a:txBody>
                  <a:tcPr/>
                </a:tc>
                <a:extLst>
                  <a:ext uri="{0D108BD9-81ED-4DB2-BD59-A6C34878D82A}">
                    <a16:rowId xmlns:a16="http://schemas.microsoft.com/office/drawing/2014/main" val="10001"/>
                  </a:ext>
                </a:extLst>
              </a:tr>
              <a:tr h="687070">
                <a:tc>
                  <a:txBody>
                    <a:bodyPr/>
                    <a:lstStyle/>
                    <a:p>
                      <a:pPr algn="ctr">
                        <a:buNone/>
                      </a:pPr>
                      <a:r>
                        <a:rPr lang="zh-CN" altLang="en-US" sz="2400" b="1">
                          <a:latin typeface="华文宋体" panose="02010600040101010101" pitchFamily="2" charset="-122"/>
                          <a:ea typeface="华文宋体" panose="02010600040101010101" pitchFamily="2" charset="-122"/>
                        </a:rPr>
                        <a:t>用户界面</a:t>
                      </a:r>
                    </a:p>
                  </a:txBody>
                  <a:tcPr/>
                </a:tc>
                <a:tc>
                  <a:txBody>
                    <a:bodyPr/>
                    <a:lstStyle/>
                    <a:p>
                      <a:pPr>
                        <a:buNone/>
                      </a:pPr>
                      <a:r>
                        <a:rPr lang="zh-CN" altLang="en-US" dirty="0">
                          <a:latin typeface="华文宋体" panose="02010600040101010101" pitchFamily="2" charset="-122"/>
                          <a:ea typeface="华文宋体" panose="02010600040101010101" pitchFamily="2" charset="-122"/>
                        </a:rPr>
                        <a:t>命令行为主，无自带图形界面</a:t>
                      </a:r>
                    </a:p>
                  </a:txBody>
                  <a:tcPr/>
                </a:tc>
                <a:tc>
                  <a:txBody>
                    <a:bodyPr/>
                    <a:lstStyle/>
                    <a:p>
                      <a:pPr>
                        <a:buNone/>
                      </a:pPr>
                      <a:r>
                        <a:rPr lang="zh-CN" altLang="en-US" dirty="0">
                          <a:latin typeface="华文宋体" panose="02010600040101010101" pitchFamily="2" charset="-122"/>
                          <a:ea typeface="华文宋体" panose="02010600040101010101" pitchFamily="2" charset="-122"/>
                        </a:rPr>
                        <a:t>无自带图形界面，通过编程调用</a:t>
                      </a:r>
                    </a:p>
                  </a:txBody>
                  <a:tcPr/>
                </a:tc>
                <a:tc>
                  <a:txBody>
                    <a:bodyPr/>
                    <a:lstStyle/>
                    <a:p>
                      <a:pPr>
                        <a:buNone/>
                      </a:pPr>
                      <a:r>
                        <a:rPr lang="zh-CN" altLang="en-US" dirty="0">
                          <a:latin typeface="华文宋体" panose="02010600040101010101" pitchFamily="2" charset="-122"/>
                          <a:ea typeface="华文宋体" panose="02010600040101010101" pitchFamily="2" charset="-122"/>
                        </a:rPr>
                        <a:t>提供图形化界面，操作简单</a:t>
                      </a:r>
                    </a:p>
                  </a:txBody>
                  <a:tcPr/>
                </a:tc>
                <a:extLst>
                  <a:ext uri="{0D108BD9-81ED-4DB2-BD59-A6C34878D82A}">
                    <a16:rowId xmlns:a16="http://schemas.microsoft.com/office/drawing/2014/main" val="10002"/>
                  </a:ext>
                </a:extLst>
              </a:tr>
              <a:tr h="687070">
                <a:tc>
                  <a:txBody>
                    <a:bodyPr/>
                    <a:lstStyle/>
                    <a:p>
                      <a:pPr algn="ctr">
                        <a:buNone/>
                      </a:pPr>
                      <a:r>
                        <a:rPr lang="zh-CN" altLang="en-US" sz="2400" b="1">
                          <a:latin typeface="华文宋体" panose="02010600040101010101" pitchFamily="2" charset="-122"/>
                          <a:ea typeface="华文宋体" panose="02010600040101010101" pitchFamily="2" charset="-122"/>
                        </a:rPr>
                        <a:t>模型支持</a:t>
                      </a:r>
                    </a:p>
                  </a:txBody>
                  <a:tcPr/>
                </a:tc>
                <a:tc>
                  <a:txBody>
                    <a:bodyPr/>
                    <a:lstStyle/>
                    <a:p>
                      <a:pPr>
                        <a:buNone/>
                      </a:pPr>
                      <a:r>
                        <a:rPr lang="zh-CN" altLang="en-US">
                          <a:latin typeface="华文宋体" panose="02010600040101010101" pitchFamily="2" charset="-122"/>
                          <a:ea typeface="华文宋体" panose="02010600040101010101" pitchFamily="2" charset="-122"/>
                        </a:rPr>
                        <a:t>支持多种预训练模型，模型种类相对有限</a:t>
                      </a:r>
                    </a:p>
                  </a:txBody>
                  <a:tcPr/>
                </a:tc>
                <a:tc>
                  <a:txBody>
                    <a:bodyPr/>
                    <a:lstStyle/>
                    <a:p>
                      <a:pPr>
                        <a:buNone/>
                      </a:pPr>
                      <a:r>
                        <a:rPr lang="zh-CN" altLang="en-US" dirty="0">
                          <a:latin typeface="华文宋体" panose="02010600040101010101" pitchFamily="2" charset="-122"/>
                          <a:ea typeface="华文宋体" panose="02010600040101010101" pitchFamily="2" charset="-122"/>
                          <a:cs typeface="华文中宋" panose="02010600040101010101" charset="-122"/>
                        </a:rPr>
                        <a:t>支持多种模型，取决于后端框架</a:t>
                      </a:r>
                    </a:p>
                  </a:txBody>
                  <a:tcPr/>
                </a:tc>
                <a:tc>
                  <a:txBody>
                    <a:bodyPr/>
                    <a:lstStyle/>
                    <a:p>
                      <a:pPr>
                        <a:buNone/>
                      </a:pPr>
                      <a:r>
                        <a:rPr lang="zh-CN" altLang="en-US" dirty="0">
                          <a:latin typeface="华文宋体" panose="02010600040101010101" pitchFamily="2" charset="-122"/>
                          <a:ea typeface="华文宋体" panose="02010600040101010101" pitchFamily="2" charset="-122"/>
                          <a:cs typeface="华文中宋" panose="02010600040101010101" charset="-122"/>
                        </a:rPr>
                        <a:t>模型选择丰富，支持</a:t>
                      </a:r>
                      <a:r>
                        <a:rPr lang="en-US" altLang="zh-CN" dirty="0">
                          <a:latin typeface="华文宋体" panose="02010600040101010101" pitchFamily="2" charset="-122"/>
                          <a:ea typeface="华文宋体" panose="02010600040101010101" pitchFamily="2" charset="-122"/>
                          <a:cs typeface="华文中宋" panose="02010600040101010101" charset="-122"/>
                        </a:rPr>
                        <a:t> Hugging Face </a:t>
                      </a:r>
                      <a:r>
                        <a:rPr lang="zh-CN" altLang="en-US" dirty="0">
                          <a:latin typeface="华文宋体" panose="02010600040101010101" pitchFamily="2" charset="-122"/>
                          <a:ea typeface="华文宋体" panose="02010600040101010101" pitchFamily="2" charset="-122"/>
                          <a:cs typeface="华文中宋" panose="02010600040101010101" charset="-122"/>
                        </a:rPr>
                        <a:t>等平台的模型</a:t>
                      </a:r>
                    </a:p>
                  </a:txBody>
                  <a:tcPr/>
                </a:tc>
                <a:extLst>
                  <a:ext uri="{0D108BD9-81ED-4DB2-BD59-A6C34878D82A}">
                    <a16:rowId xmlns:a16="http://schemas.microsoft.com/office/drawing/2014/main" val="10003"/>
                  </a:ext>
                </a:extLst>
              </a:tr>
              <a:tr h="687070">
                <a:tc>
                  <a:txBody>
                    <a:bodyPr/>
                    <a:lstStyle/>
                    <a:p>
                      <a:pPr algn="ctr">
                        <a:buNone/>
                      </a:pPr>
                      <a:r>
                        <a:rPr lang="zh-CN" altLang="en-US" sz="2400" b="1">
                          <a:latin typeface="华文宋体" panose="02010600040101010101" pitchFamily="2" charset="-122"/>
                          <a:ea typeface="华文宋体" panose="02010600040101010101" pitchFamily="2" charset="-122"/>
                        </a:rPr>
                        <a:t>硬件支持</a:t>
                      </a:r>
                    </a:p>
                  </a:txBody>
                  <a:tcPr/>
                </a:tc>
                <a:tc>
                  <a:txBody>
                    <a:bodyPr/>
                    <a:lstStyle/>
                    <a:p>
                      <a:pPr>
                        <a:buNone/>
                      </a:pPr>
                      <a:r>
                        <a:rPr lang="zh-CN" altLang="en-US">
                          <a:latin typeface="华文宋体" panose="02010600040101010101" pitchFamily="2" charset="-122"/>
                          <a:ea typeface="华文宋体" panose="02010600040101010101" pitchFamily="2" charset="-122"/>
                          <a:cs typeface="华文中宋" panose="02010600040101010101" charset="-122"/>
                        </a:rPr>
                        <a:t>支持多操作系统（</a:t>
                      </a:r>
                      <a:r>
                        <a:rPr lang="en-US" altLang="zh-CN">
                          <a:latin typeface="华文宋体" panose="02010600040101010101" pitchFamily="2" charset="-122"/>
                          <a:ea typeface="华文宋体" panose="02010600040101010101" pitchFamily="2" charset="-122"/>
                          <a:cs typeface="华文中宋" panose="02010600040101010101" charset="-122"/>
                        </a:rPr>
                        <a:t>macOS</a:t>
                      </a:r>
                      <a:r>
                        <a:rPr lang="zh-CN" altLang="en-US">
                          <a:latin typeface="华文宋体" panose="02010600040101010101" pitchFamily="2" charset="-122"/>
                          <a:ea typeface="华文宋体" panose="02010600040101010101" pitchFamily="2" charset="-122"/>
                          <a:cs typeface="华文中宋" panose="02010600040101010101" charset="-122"/>
                        </a:rPr>
                        <a:t>、</a:t>
                      </a:r>
                      <a:r>
                        <a:rPr lang="en-US" altLang="zh-CN">
                          <a:latin typeface="华文宋体" panose="02010600040101010101" pitchFamily="2" charset="-122"/>
                          <a:ea typeface="华文宋体" panose="02010600040101010101" pitchFamily="2" charset="-122"/>
                          <a:cs typeface="华文中宋" panose="02010600040101010101" charset="-122"/>
                        </a:rPr>
                        <a:t>Linux</a:t>
                      </a:r>
                      <a:r>
                        <a:rPr lang="zh-CN" altLang="en-US">
                          <a:latin typeface="华文宋体" panose="02010600040101010101" pitchFamily="2" charset="-122"/>
                          <a:ea typeface="华文宋体" panose="02010600040101010101" pitchFamily="2" charset="-122"/>
                          <a:cs typeface="华文中宋" panose="02010600040101010101" charset="-122"/>
                        </a:rPr>
                        <a:t>、</a:t>
                      </a:r>
                      <a:r>
                        <a:rPr lang="en-US" altLang="zh-CN">
                          <a:latin typeface="华文宋体" panose="02010600040101010101" pitchFamily="2" charset="-122"/>
                          <a:ea typeface="华文宋体" panose="02010600040101010101" pitchFamily="2" charset="-122"/>
                          <a:cs typeface="华文中宋" panose="02010600040101010101" charset="-122"/>
                        </a:rPr>
                        <a:t>Windows</a:t>
                      </a:r>
                      <a:r>
                        <a:rPr lang="zh-CN" altLang="en-US">
                          <a:latin typeface="华文宋体" panose="02010600040101010101" pitchFamily="2" charset="-122"/>
                          <a:ea typeface="华文宋体" panose="02010600040101010101" pitchFamily="2" charset="-122"/>
                          <a:cs typeface="华文中宋" panose="02010600040101010101" charset="-122"/>
                        </a:rPr>
                        <a:t>），自动利用</a:t>
                      </a:r>
                      <a:r>
                        <a:rPr lang="en-US" altLang="zh-CN">
                          <a:latin typeface="华文宋体" panose="02010600040101010101" pitchFamily="2" charset="-122"/>
                          <a:ea typeface="华文宋体" panose="02010600040101010101" pitchFamily="2" charset="-122"/>
                          <a:cs typeface="华文中宋" panose="02010600040101010101" charset="-122"/>
                        </a:rPr>
                        <a:t> GPU </a:t>
                      </a:r>
                      <a:r>
                        <a:rPr lang="zh-CN" altLang="en-US">
                          <a:latin typeface="华文宋体" panose="02010600040101010101" pitchFamily="2" charset="-122"/>
                          <a:ea typeface="华文宋体" panose="02010600040101010101" pitchFamily="2" charset="-122"/>
                          <a:cs typeface="华文中宋" panose="02010600040101010101" charset="-122"/>
                        </a:rPr>
                        <a:t>加速</a:t>
                      </a:r>
                    </a:p>
                  </a:txBody>
                  <a:tcPr/>
                </a:tc>
                <a:tc>
                  <a:txBody>
                    <a:bodyPr/>
                    <a:lstStyle/>
                    <a:p>
                      <a:pPr>
                        <a:buNone/>
                      </a:pPr>
                      <a:r>
                        <a:rPr lang="zh-CN" altLang="en-US" dirty="0">
                          <a:latin typeface="华文宋体" panose="02010600040101010101" pitchFamily="2" charset="-122"/>
                          <a:ea typeface="华文宋体" panose="02010600040101010101" pitchFamily="2" charset="-122"/>
                          <a:cs typeface="华文中宋" panose="02010600040101010101" charset="-122"/>
                        </a:rPr>
                        <a:t>支持多种硬件平台，需自行配置</a:t>
                      </a:r>
                    </a:p>
                  </a:txBody>
                  <a:tcPr/>
                </a:tc>
                <a:tc>
                  <a:txBody>
                    <a:bodyPr/>
                    <a:lstStyle/>
                    <a:p>
                      <a:pPr>
                        <a:buNone/>
                      </a:pPr>
                      <a:r>
                        <a:rPr lang="zh-CN" altLang="en-US" dirty="0">
                          <a:latin typeface="华文宋体" panose="02010600040101010101" pitchFamily="2" charset="-122"/>
                          <a:ea typeface="华文宋体" panose="02010600040101010101" pitchFamily="2" charset="-122"/>
                          <a:cs typeface="华文中宋" panose="02010600040101010101" charset="-122"/>
                        </a:rPr>
                        <a:t>支持</a:t>
                      </a:r>
                      <a:r>
                        <a:rPr lang="en-US" altLang="zh-CN" dirty="0">
                          <a:latin typeface="华文宋体" panose="02010600040101010101" pitchFamily="2" charset="-122"/>
                          <a:ea typeface="华文宋体" panose="02010600040101010101" pitchFamily="2" charset="-122"/>
                          <a:cs typeface="华文中宋" panose="02010600040101010101" charset="-122"/>
                        </a:rPr>
                        <a:t> Windows </a:t>
                      </a:r>
                      <a:r>
                        <a:rPr lang="zh-CN" altLang="en-US" dirty="0">
                          <a:latin typeface="华文宋体" panose="02010600040101010101" pitchFamily="2" charset="-122"/>
                          <a:ea typeface="华文宋体" panose="02010600040101010101" pitchFamily="2" charset="-122"/>
                          <a:cs typeface="华文中宋" panose="02010600040101010101" charset="-122"/>
                        </a:rPr>
                        <a:t>和</a:t>
                      </a:r>
                      <a:r>
                        <a:rPr lang="en-US" altLang="zh-CN" dirty="0">
                          <a:latin typeface="华文宋体" panose="02010600040101010101" pitchFamily="2" charset="-122"/>
                          <a:ea typeface="华文宋体" panose="02010600040101010101" pitchFamily="2" charset="-122"/>
                          <a:cs typeface="华文中宋" panose="02010600040101010101" charset="-122"/>
                        </a:rPr>
                        <a:t> macOS</a:t>
                      </a:r>
                      <a:r>
                        <a:rPr lang="zh-CN" altLang="en-US" dirty="0">
                          <a:latin typeface="华文宋体" panose="02010600040101010101" pitchFamily="2" charset="-122"/>
                          <a:ea typeface="华文宋体" panose="02010600040101010101" pitchFamily="2" charset="-122"/>
                          <a:cs typeface="华文中宋" panose="02010600040101010101" charset="-122"/>
                        </a:rPr>
                        <a:t>，支持多种</a:t>
                      </a:r>
                      <a:r>
                        <a:rPr lang="en-US" altLang="zh-CN" dirty="0">
                          <a:latin typeface="华文宋体" panose="02010600040101010101" pitchFamily="2" charset="-122"/>
                          <a:ea typeface="华文宋体" panose="02010600040101010101" pitchFamily="2" charset="-122"/>
                          <a:cs typeface="华文中宋" panose="02010600040101010101" charset="-122"/>
                        </a:rPr>
                        <a:t> GPU</a:t>
                      </a:r>
                      <a:r>
                        <a:rPr lang="zh-CN" altLang="en-US" dirty="0">
                          <a:latin typeface="华文宋体" panose="02010600040101010101" pitchFamily="2" charset="-122"/>
                          <a:ea typeface="华文宋体" panose="02010600040101010101" pitchFamily="2" charset="-122"/>
                          <a:cs typeface="华文中宋" panose="02010600040101010101" charset="-122"/>
                        </a:rPr>
                        <a:t>（包括</a:t>
                      </a:r>
                      <a:r>
                        <a:rPr lang="en-US" altLang="zh-CN" dirty="0">
                          <a:latin typeface="华文宋体" panose="02010600040101010101" pitchFamily="2" charset="-122"/>
                          <a:ea typeface="华文宋体" panose="02010600040101010101" pitchFamily="2" charset="-122"/>
                          <a:cs typeface="华文中宋" panose="02010600040101010101" charset="-122"/>
                        </a:rPr>
                        <a:t> AMD</a:t>
                      </a:r>
                      <a:r>
                        <a:rPr lang="zh-CN" altLang="en-US" dirty="0">
                          <a:latin typeface="华文宋体" panose="02010600040101010101" pitchFamily="2" charset="-122"/>
                          <a:ea typeface="华文宋体" panose="02010600040101010101" pitchFamily="2" charset="-122"/>
                          <a:cs typeface="华文中宋" panose="02010600040101010101" charset="-122"/>
                        </a:rPr>
                        <a:t>、</a:t>
                      </a:r>
                      <a:r>
                        <a:rPr lang="en-US" altLang="zh-CN" dirty="0">
                          <a:latin typeface="华文宋体" panose="02010600040101010101" pitchFamily="2" charset="-122"/>
                          <a:ea typeface="华文宋体" panose="02010600040101010101" pitchFamily="2" charset="-122"/>
                          <a:cs typeface="华文中宋" panose="02010600040101010101" charset="-122"/>
                        </a:rPr>
                        <a:t>Intel</a:t>
                      </a:r>
                      <a:r>
                        <a:rPr lang="zh-CN" altLang="en-US" dirty="0">
                          <a:latin typeface="华文宋体" panose="02010600040101010101" pitchFamily="2" charset="-122"/>
                          <a:ea typeface="华文宋体" panose="02010600040101010101" pitchFamily="2" charset="-122"/>
                          <a:cs typeface="华文中宋" panose="02010600040101010101" charset="-122"/>
                        </a:rPr>
                        <a:t>、</a:t>
                      </a:r>
                      <a:r>
                        <a:rPr lang="en-US" altLang="zh-CN" dirty="0">
                          <a:latin typeface="华文宋体" panose="02010600040101010101" pitchFamily="2" charset="-122"/>
                          <a:ea typeface="华文宋体" panose="02010600040101010101" pitchFamily="2" charset="-122"/>
                          <a:cs typeface="华文中宋" panose="02010600040101010101" charset="-122"/>
                        </a:rPr>
                        <a:t>NVIDIA </a:t>
                      </a:r>
                      <a:r>
                        <a:rPr lang="zh-CN" altLang="en-US" dirty="0">
                          <a:latin typeface="华文宋体" panose="02010600040101010101" pitchFamily="2" charset="-122"/>
                          <a:ea typeface="华文宋体" panose="02010600040101010101" pitchFamily="2" charset="-122"/>
                          <a:cs typeface="华文中宋" panose="02010600040101010101" charset="-122"/>
                        </a:rPr>
                        <a:t>等）</a:t>
                      </a:r>
                    </a:p>
                  </a:txBody>
                  <a:tcPr/>
                </a:tc>
                <a:extLst>
                  <a:ext uri="{0D108BD9-81ED-4DB2-BD59-A6C34878D82A}">
                    <a16:rowId xmlns:a16="http://schemas.microsoft.com/office/drawing/2014/main" val="10004"/>
                  </a:ext>
                </a:extLst>
              </a:tr>
              <a:tr h="687070">
                <a:tc>
                  <a:txBody>
                    <a:bodyPr/>
                    <a:lstStyle/>
                    <a:p>
                      <a:pPr algn="ctr">
                        <a:buNone/>
                      </a:pPr>
                      <a:r>
                        <a:rPr lang="zh-CN" altLang="en-US" sz="2400" b="1">
                          <a:latin typeface="华文宋体" panose="02010600040101010101" pitchFamily="2" charset="-122"/>
                          <a:ea typeface="华文宋体" panose="02010600040101010101" pitchFamily="2" charset="-122"/>
                        </a:rPr>
                        <a:t>适用场景</a:t>
                      </a:r>
                    </a:p>
                  </a:txBody>
                  <a:tcPr/>
                </a:tc>
                <a:tc>
                  <a:txBody>
                    <a:bodyPr/>
                    <a:lstStyle/>
                    <a:p>
                      <a:pPr>
                        <a:buNone/>
                      </a:pPr>
                      <a:r>
                        <a:rPr lang="zh-CN" altLang="en-US">
                          <a:latin typeface="华文宋体" panose="02010600040101010101" pitchFamily="2" charset="-122"/>
                          <a:ea typeface="华文宋体" panose="02010600040101010101" pitchFamily="2" charset="-122"/>
                          <a:cs typeface="华文中宋" panose="02010600040101010101" charset="-122"/>
                        </a:rPr>
                        <a:t>适合快速部署、轻量级应用、</a:t>
                      </a:r>
                      <a:r>
                        <a:rPr lang="en-US" altLang="zh-CN">
                          <a:latin typeface="华文宋体" panose="02010600040101010101" pitchFamily="2" charset="-122"/>
                          <a:ea typeface="华文宋体" panose="02010600040101010101" pitchFamily="2" charset="-122"/>
                          <a:cs typeface="华文中宋" panose="02010600040101010101" charset="-122"/>
                        </a:rPr>
                        <a:t>API </a:t>
                      </a:r>
                      <a:r>
                        <a:rPr lang="zh-CN" altLang="en-US">
                          <a:latin typeface="华文宋体" panose="02010600040101010101" pitchFamily="2" charset="-122"/>
                          <a:ea typeface="华文宋体" panose="02010600040101010101" pitchFamily="2" charset="-122"/>
                          <a:cs typeface="华文中宋" panose="02010600040101010101" charset="-122"/>
                        </a:rPr>
                        <a:t>集成</a:t>
                      </a:r>
                    </a:p>
                  </a:txBody>
                  <a:tcPr/>
                </a:tc>
                <a:tc>
                  <a:txBody>
                    <a:bodyPr/>
                    <a:lstStyle/>
                    <a:p>
                      <a:pPr>
                        <a:buNone/>
                      </a:pPr>
                      <a:r>
                        <a:rPr lang="zh-CN" altLang="en-US" dirty="0">
                          <a:latin typeface="华文宋体" panose="02010600040101010101" pitchFamily="2" charset="-122"/>
                          <a:ea typeface="华文宋体" panose="02010600040101010101" pitchFamily="2" charset="-122"/>
                          <a:cs typeface="华文中宋" panose="02010600040101010101" charset="-122"/>
                        </a:rPr>
                        <a:t>适合技术开发、灵活运用、高性能需求</a:t>
                      </a:r>
                    </a:p>
                  </a:txBody>
                  <a:tcPr/>
                </a:tc>
                <a:tc>
                  <a:txBody>
                    <a:bodyPr/>
                    <a:lstStyle/>
                    <a:p>
                      <a:pPr>
                        <a:buNone/>
                      </a:pPr>
                      <a:r>
                        <a:rPr lang="zh-CN" altLang="en-US" dirty="0">
                          <a:latin typeface="华文宋体" panose="02010600040101010101" pitchFamily="2" charset="-122"/>
                          <a:ea typeface="华文宋体" panose="02010600040101010101" pitchFamily="2" charset="-122"/>
                          <a:cs typeface="华文中宋" panose="02010600040101010101" charset="-122"/>
                        </a:rPr>
                        <a:t>适合创意写作、本地</a:t>
                      </a:r>
                      <a:r>
                        <a:rPr lang="en-US" altLang="zh-CN" dirty="0">
                          <a:latin typeface="华文宋体" panose="02010600040101010101" pitchFamily="2" charset="-122"/>
                          <a:ea typeface="华文宋体" panose="02010600040101010101" pitchFamily="2" charset="-122"/>
                          <a:cs typeface="华文中宋" panose="02010600040101010101" charset="-122"/>
                        </a:rPr>
                        <a:t> AI </a:t>
                      </a:r>
                      <a:r>
                        <a:rPr lang="zh-CN" altLang="en-US" dirty="0">
                          <a:latin typeface="华文宋体" panose="02010600040101010101" pitchFamily="2" charset="-122"/>
                          <a:ea typeface="华文宋体" panose="02010600040101010101" pitchFamily="2" charset="-122"/>
                          <a:cs typeface="华文中宋" panose="02010600040101010101" charset="-122"/>
                        </a:rPr>
                        <a:t>助手、模型深度定制</a:t>
                      </a:r>
                    </a:p>
                  </a:txBody>
                  <a:tcPr/>
                </a:tc>
                <a:extLst>
                  <a:ext uri="{0D108BD9-81ED-4DB2-BD59-A6C34878D82A}">
                    <a16:rowId xmlns:a16="http://schemas.microsoft.com/office/drawing/2014/main" val="10005"/>
                  </a:ext>
                </a:extLst>
              </a:tr>
              <a:tr h="687070">
                <a:tc>
                  <a:txBody>
                    <a:bodyPr/>
                    <a:lstStyle/>
                    <a:p>
                      <a:pPr algn="ctr">
                        <a:buNone/>
                      </a:pPr>
                      <a:r>
                        <a:rPr lang="zh-CN" altLang="en-US" sz="2400" b="1">
                          <a:latin typeface="华文宋体" panose="02010600040101010101" pitchFamily="2" charset="-122"/>
                          <a:ea typeface="华文宋体" panose="02010600040101010101" pitchFamily="2" charset="-122"/>
                        </a:rPr>
                        <a:t>性能表现</a:t>
                      </a:r>
                    </a:p>
                  </a:txBody>
                  <a:tcPr/>
                </a:tc>
                <a:tc>
                  <a:txBody>
                    <a:bodyPr/>
                    <a:lstStyle/>
                    <a:p>
                      <a:pPr>
                        <a:buNone/>
                      </a:pPr>
                      <a:r>
                        <a:rPr lang="zh-CN" altLang="en-US">
                          <a:latin typeface="华文宋体" panose="02010600040101010101" pitchFamily="2" charset="-122"/>
                          <a:ea typeface="华文宋体" panose="02010600040101010101" pitchFamily="2" charset="-122"/>
                        </a:rPr>
                        <a:t>推理速度快，适合低资源设备</a:t>
                      </a:r>
                    </a:p>
                  </a:txBody>
                  <a:tcPr/>
                </a:tc>
                <a:tc>
                  <a:txBody>
                    <a:bodyPr/>
                    <a:lstStyle/>
                    <a:p>
                      <a:pPr>
                        <a:buNone/>
                      </a:pPr>
                      <a:r>
                        <a:rPr lang="zh-CN" altLang="en-US" dirty="0">
                          <a:latin typeface="华文宋体" panose="02010600040101010101" pitchFamily="2" charset="-122"/>
                          <a:ea typeface="华文宋体" panose="02010600040101010101" pitchFamily="2" charset="-122"/>
                        </a:rPr>
                        <a:t>性能取决于后端优化和硬件配置</a:t>
                      </a:r>
                    </a:p>
                  </a:txBody>
                  <a:tcPr/>
                </a:tc>
                <a:tc>
                  <a:txBody>
                    <a:bodyPr/>
                    <a:lstStyle/>
                    <a:p>
                      <a:pPr>
                        <a:buNone/>
                      </a:pPr>
                      <a:r>
                        <a:rPr lang="zh-CN" altLang="en-US" dirty="0">
                          <a:latin typeface="华文宋体" panose="02010600040101010101" pitchFamily="2" charset="-122"/>
                          <a:ea typeface="华文宋体" panose="02010600040101010101" pitchFamily="2" charset="-122"/>
                        </a:rPr>
                        <a:t>性能强大，适合高性能硬件</a:t>
                      </a:r>
                    </a:p>
                  </a:txBody>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rot="10800000" flipH="1">
            <a:off x="0" y="236855"/>
            <a:ext cx="5986145" cy="506095"/>
          </a:xfrm>
          <a:custGeom>
            <a:avLst/>
            <a:gdLst>
              <a:gd name="connsiteX0" fmla="*/ 0 w 10456"/>
              <a:gd name="connsiteY0" fmla="*/ 0 h 1986"/>
              <a:gd name="connsiteX1" fmla="*/ 10116 w 10456"/>
              <a:gd name="connsiteY1" fmla="*/ 0 h 1986"/>
              <a:gd name="connsiteX2" fmla="*/ 10456 w 10456"/>
              <a:gd name="connsiteY2" fmla="*/ 340 h 1986"/>
              <a:gd name="connsiteX3" fmla="*/ 10447 w 10456"/>
              <a:gd name="connsiteY3" fmla="*/ 1986 h 1986"/>
              <a:gd name="connsiteX4" fmla="*/ 0 w 10456"/>
              <a:gd name="connsiteY4" fmla="*/ 1980 h 1986"/>
              <a:gd name="connsiteX5" fmla="*/ 0 w 10456"/>
              <a:gd name="connsiteY5" fmla="*/ 0 h 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6" h="1986">
                <a:moveTo>
                  <a:pt x="0" y="0"/>
                </a:moveTo>
                <a:lnTo>
                  <a:pt x="10116" y="0"/>
                </a:lnTo>
                <a:cubicBezTo>
                  <a:pt x="10304" y="0"/>
                  <a:pt x="10456" y="152"/>
                  <a:pt x="10456" y="340"/>
                </a:cubicBezTo>
                <a:lnTo>
                  <a:pt x="10447" y="1986"/>
                </a:lnTo>
                <a:lnTo>
                  <a:pt x="0" y="1980"/>
                </a:lnTo>
                <a:lnTo>
                  <a:pt x="0" y="0"/>
                </a:lnTo>
                <a:close/>
              </a:path>
            </a:pathLst>
          </a:custGeom>
          <a:solidFill>
            <a:schemeClr val="accent5">
              <a:lumMod val="75000"/>
            </a:schemeClr>
          </a:solidFill>
          <a:ln>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41300" y="236855"/>
            <a:ext cx="6621145" cy="521970"/>
          </a:xfrm>
          <a:prstGeom prst="rect">
            <a:avLst/>
          </a:prstGeom>
          <a:noFill/>
        </p:spPr>
        <p:txBody>
          <a:bodyPr wrap="square" rtlCol="0">
            <a:spAutoFit/>
          </a:bodyPr>
          <a:lstStyle/>
          <a:p>
            <a:r>
              <a:rPr lang="en-US" altLang="zh-CN" sz="2800" b="1" dirty="0" err="1">
                <a:solidFill>
                  <a:schemeClr val="bg1"/>
                </a:solidFill>
                <a:latin typeface="宋体" panose="02010600030101010101" pitchFamily="2" charset="-122"/>
                <a:ea typeface="宋体" panose="02010600030101010101" pitchFamily="2" charset="-122"/>
              </a:rPr>
              <a:t>Ollama</a:t>
            </a:r>
            <a:r>
              <a:rPr lang="zh-CN" altLang="en-US" sz="2800" b="1" dirty="0">
                <a:solidFill>
                  <a:schemeClr val="bg1"/>
                </a:solidFill>
                <a:latin typeface="宋体" panose="02010600030101010101" pitchFamily="2" charset="-122"/>
                <a:ea typeface="宋体" panose="02010600030101010101" pitchFamily="2" charset="-122"/>
              </a:rPr>
              <a:t>部署</a:t>
            </a:r>
            <a:r>
              <a:rPr lang="en-US" altLang="zh-CN" sz="2800" b="1" dirty="0">
                <a:solidFill>
                  <a:schemeClr val="bg1"/>
                </a:solidFill>
                <a:latin typeface="宋体" panose="02010600030101010101" pitchFamily="2" charset="-122"/>
                <a:ea typeface="宋体" panose="02010600030101010101" pitchFamily="2" charset="-122"/>
              </a:rPr>
              <a:t>Deepseek-r1:1.5B</a:t>
            </a:r>
            <a:r>
              <a:rPr lang="zh-CN" altLang="en-US" sz="2800" b="1" dirty="0">
                <a:solidFill>
                  <a:schemeClr val="bg1"/>
                </a:solidFill>
                <a:latin typeface="宋体" panose="02010600030101010101" pitchFamily="2" charset="-122"/>
                <a:ea typeface="宋体" panose="02010600030101010101" pitchFamily="2" charset="-122"/>
              </a:rPr>
              <a:t>模型</a:t>
            </a:r>
          </a:p>
        </p:txBody>
      </p:sp>
      <p:sp>
        <p:nvSpPr>
          <p:cNvPr id="12" name="圆角矩形 11"/>
          <p:cNvSpPr/>
          <p:nvPr>
            <p:custDataLst>
              <p:tags r:id="rId1"/>
            </p:custDataLst>
          </p:nvPr>
        </p:nvSpPr>
        <p:spPr>
          <a:xfrm>
            <a:off x="241300" y="920115"/>
            <a:ext cx="5471160" cy="3658235"/>
          </a:xfrm>
          <a:prstGeom prst="roundRect">
            <a:avLst/>
          </a:prstGeom>
          <a:solidFill>
            <a:schemeClr val="accent1">
              <a:lumMod val="40000"/>
              <a:lumOff val="60000"/>
              <a:alpha val="31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custDataLst>
              <p:tags r:id="rId2"/>
            </p:custDataLst>
          </p:nvPr>
        </p:nvSpPr>
        <p:spPr>
          <a:xfrm>
            <a:off x="329565" y="1077595"/>
            <a:ext cx="5311140" cy="400110"/>
          </a:xfrm>
          <a:prstGeom prst="rect">
            <a:avLst/>
          </a:prstGeom>
          <a:noFill/>
        </p:spPr>
        <p:txBody>
          <a:bodyPr wrap="square" rtlCol="0">
            <a:spAutoFit/>
          </a:bodyPr>
          <a:lstStyle/>
          <a:p>
            <a:r>
              <a:rPr lang="en-US" altLang="zh-CN" sz="2000" b="1" dirty="0">
                <a:solidFill>
                  <a:srgbClr val="C00000"/>
                </a:solidFill>
                <a:latin typeface="宋体" panose="02010600030101010101" pitchFamily="2" charset="-122"/>
                <a:ea typeface="宋体" panose="02010600030101010101" pitchFamily="2" charset="-122"/>
                <a:cs typeface="Arial Rounded MT Bold" panose="020F0704030504030204" charset="0"/>
              </a:rPr>
              <a:t>Step 1</a:t>
            </a:r>
            <a:r>
              <a:rPr lang="zh-CN" altLang="en-US" sz="2000" b="1" dirty="0">
                <a:solidFill>
                  <a:srgbClr val="C00000"/>
                </a:solidFill>
                <a:latin typeface="宋体" panose="02010600030101010101" pitchFamily="2" charset="-122"/>
                <a:ea typeface="宋体" panose="02010600030101010101" pitchFamily="2" charset="-122"/>
                <a:cs typeface="Arial Rounded MT Bold" panose="020F0704030504030204" charset="0"/>
              </a:rPr>
              <a:t>：下载</a:t>
            </a:r>
            <a:r>
              <a:rPr lang="en-US" altLang="zh-CN" sz="2000" b="1" dirty="0" err="1">
                <a:solidFill>
                  <a:srgbClr val="C00000"/>
                </a:solidFill>
                <a:latin typeface="宋体" panose="02010600030101010101" pitchFamily="2" charset="-122"/>
                <a:ea typeface="宋体" panose="02010600030101010101" pitchFamily="2" charset="-122"/>
                <a:cs typeface="Arial Rounded MT Bold" panose="020F0704030504030204" charset="0"/>
              </a:rPr>
              <a:t>Ollama</a:t>
            </a:r>
            <a:r>
              <a:rPr lang="zh-CN" altLang="en-US" sz="2000" b="1" dirty="0">
                <a:solidFill>
                  <a:srgbClr val="C00000"/>
                </a:solidFill>
                <a:latin typeface="宋体" panose="02010600030101010101" pitchFamily="2" charset="-122"/>
                <a:ea typeface="宋体" panose="02010600030101010101" pitchFamily="2" charset="-122"/>
                <a:cs typeface="Arial Rounded MT Bold" panose="020F0704030504030204" charset="0"/>
              </a:rPr>
              <a:t>软件</a:t>
            </a:r>
          </a:p>
        </p:txBody>
      </p:sp>
      <p:sp>
        <p:nvSpPr>
          <p:cNvPr id="7" name="文本框 6"/>
          <p:cNvSpPr txBox="1"/>
          <p:nvPr>
            <p:custDataLst>
              <p:tags r:id="rId3"/>
            </p:custDataLst>
          </p:nvPr>
        </p:nvSpPr>
        <p:spPr>
          <a:xfrm>
            <a:off x="329565" y="1370330"/>
            <a:ext cx="5440045" cy="645160"/>
          </a:xfrm>
          <a:prstGeom prst="rect">
            <a:avLst/>
          </a:prstGeom>
          <a:noFill/>
        </p:spPr>
        <p:txBody>
          <a:bodyPr wrap="square" rtlCol="0">
            <a:spAutoFit/>
          </a:bodyPr>
          <a:lstStyle/>
          <a:p>
            <a:r>
              <a:rPr lang="en-US" altLang="zh-CN" b="1" dirty="0" err="1">
                <a:latin typeface="宋体" panose="02010600030101010101" pitchFamily="2" charset="-122"/>
                <a:ea typeface="宋体" panose="02010600030101010101" pitchFamily="2" charset="-122"/>
                <a:cs typeface="华文中宋" panose="02010600040101010101" charset="-122"/>
              </a:rPr>
              <a:t>打开官网地址</a:t>
            </a:r>
            <a:r>
              <a:rPr lang="zh-CN" altLang="en-US" b="1" dirty="0">
                <a:latin typeface="宋体" panose="02010600030101010101" pitchFamily="2" charset="-122"/>
                <a:ea typeface="宋体" panose="02010600030101010101" pitchFamily="2" charset="-122"/>
                <a:cs typeface="华文中宋" panose="02010600040101010101" charset="-122"/>
              </a:rPr>
              <a:t>：</a:t>
            </a:r>
            <a:r>
              <a:rPr lang="en-US" altLang="zh-CN" b="1" dirty="0">
                <a:latin typeface="宋体" panose="02010600030101010101" pitchFamily="2" charset="-122"/>
                <a:ea typeface="宋体" panose="02010600030101010101" pitchFamily="2" charset="-122"/>
                <a:cs typeface="华文中宋" panose="02010600040101010101" charset="-122"/>
                <a:sym typeface="+mn-ea"/>
              </a:rPr>
              <a:t>https://ollama.com/</a:t>
            </a:r>
            <a:r>
              <a:rPr lang="zh-CN" altLang="en-US" b="1" dirty="0">
                <a:latin typeface="宋体" panose="02010600030101010101" pitchFamily="2" charset="-122"/>
                <a:ea typeface="宋体" panose="02010600030101010101" pitchFamily="2" charset="-122"/>
                <a:cs typeface="华文中宋" panose="02010600040101010101" charset="-122"/>
                <a:sym typeface="+mn-ea"/>
              </a:rPr>
              <a:t>，根据电脑系统下载对应的安装包，然后安装即可。</a:t>
            </a:r>
          </a:p>
        </p:txBody>
      </p:sp>
      <p:sp>
        <p:nvSpPr>
          <p:cNvPr id="2" name="文本框 1"/>
          <p:cNvSpPr txBox="1"/>
          <p:nvPr>
            <p:custDataLst>
              <p:tags r:id="rId4"/>
            </p:custDataLst>
          </p:nvPr>
        </p:nvSpPr>
        <p:spPr>
          <a:xfrm>
            <a:off x="293370" y="2015490"/>
            <a:ext cx="5311140" cy="400110"/>
          </a:xfrm>
          <a:prstGeom prst="rect">
            <a:avLst/>
          </a:prstGeom>
          <a:noFill/>
        </p:spPr>
        <p:txBody>
          <a:bodyPr wrap="square" rtlCol="0">
            <a:spAutoFit/>
          </a:bodyPr>
          <a:lstStyle/>
          <a:p>
            <a:r>
              <a:rPr lang="en-US" altLang="zh-CN" sz="2000" b="1" dirty="0">
                <a:solidFill>
                  <a:srgbClr val="C00000"/>
                </a:solidFill>
                <a:latin typeface="宋体" panose="02010600030101010101" pitchFamily="2" charset="-122"/>
                <a:ea typeface="宋体" panose="02010600030101010101" pitchFamily="2" charset="-122"/>
                <a:cs typeface="Arial Rounded MT Bold" panose="020F0704030504030204" charset="0"/>
              </a:rPr>
              <a:t>Step 2</a:t>
            </a:r>
            <a:r>
              <a:rPr lang="zh-CN" altLang="en-US" sz="2000" b="1" dirty="0">
                <a:solidFill>
                  <a:srgbClr val="C00000"/>
                </a:solidFill>
                <a:latin typeface="宋体" panose="02010600030101010101" pitchFamily="2" charset="-122"/>
                <a:ea typeface="宋体" panose="02010600030101010101" pitchFamily="2" charset="-122"/>
                <a:cs typeface="Arial Rounded MT Bold" panose="020F0704030504030204" charset="0"/>
              </a:rPr>
              <a:t>：启动</a:t>
            </a:r>
            <a:r>
              <a:rPr lang="en-US" altLang="zh-CN" sz="2000" b="1" dirty="0">
                <a:solidFill>
                  <a:srgbClr val="C00000"/>
                </a:solidFill>
                <a:latin typeface="宋体" panose="02010600030101010101" pitchFamily="2" charset="-122"/>
                <a:ea typeface="宋体" panose="02010600030101010101" pitchFamily="2" charset="-122"/>
                <a:cs typeface="Arial Rounded MT Bold" panose="020F0704030504030204" charset="0"/>
              </a:rPr>
              <a:t> </a:t>
            </a:r>
            <a:r>
              <a:rPr lang="en-US" altLang="zh-CN" sz="2000" b="1" dirty="0" err="1">
                <a:solidFill>
                  <a:srgbClr val="C00000"/>
                </a:solidFill>
                <a:latin typeface="宋体" panose="02010600030101010101" pitchFamily="2" charset="-122"/>
                <a:ea typeface="宋体" panose="02010600030101010101" pitchFamily="2" charset="-122"/>
                <a:cs typeface="Arial Rounded MT Bold" panose="020F0704030504030204" charset="0"/>
              </a:rPr>
              <a:t>Ollama</a:t>
            </a:r>
            <a:endParaRPr lang="en-US" altLang="zh-CN" sz="2000" b="1" dirty="0">
              <a:solidFill>
                <a:srgbClr val="C00000"/>
              </a:solidFill>
              <a:latin typeface="宋体" panose="02010600030101010101" pitchFamily="2" charset="-122"/>
              <a:ea typeface="宋体" panose="02010600030101010101" pitchFamily="2" charset="-122"/>
              <a:cs typeface="Arial Rounded MT Bold" panose="020F0704030504030204" charset="0"/>
            </a:endParaRPr>
          </a:p>
        </p:txBody>
      </p:sp>
      <p:sp>
        <p:nvSpPr>
          <p:cNvPr id="8" name="文本框 7"/>
          <p:cNvSpPr txBox="1"/>
          <p:nvPr>
            <p:custDataLst>
              <p:tags r:id="rId5"/>
            </p:custDataLst>
          </p:nvPr>
        </p:nvSpPr>
        <p:spPr>
          <a:xfrm>
            <a:off x="329565" y="2315845"/>
            <a:ext cx="5440680" cy="645160"/>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cs typeface="华文中宋" panose="02010600040101010101" charset="-122"/>
                <a:sym typeface="+mn-ea"/>
              </a:rPr>
              <a:t>任务栏右侧点击</a:t>
            </a:r>
            <a:r>
              <a:rPr lang="en-US" altLang="zh-CN" b="1" dirty="0">
                <a:latin typeface="宋体" panose="02010600030101010101" pitchFamily="2" charset="-122"/>
                <a:ea typeface="宋体" panose="02010600030101010101" pitchFamily="2" charset="-122"/>
                <a:cs typeface="华文中宋" panose="02010600040101010101" charset="-122"/>
                <a:sym typeface="+mn-ea"/>
              </a:rPr>
              <a:t>“</a:t>
            </a:r>
            <a:r>
              <a:rPr lang="zh-CN" altLang="en-US" b="1" dirty="0">
                <a:latin typeface="宋体" panose="02010600030101010101" pitchFamily="2" charset="-122"/>
                <a:ea typeface="宋体" panose="02010600030101010101" pitchFamily="2" charset="-122"/>
                <a:cs typeface="华文中宋" panose="02010600040101010101" charset="-122"/>
                <a:sym typeface="+mn-ea"/>
              </a:rPr>
              <a:t>显示隐藏的图标</a:t>
            </a:r>
            <a:r>
              <a:rPr lang="en-US" altLang="zh-CN" b="1" dirty="0">
                <a:latin typeface="宋体" panose="02010600030101010101" pitchFamily="2" charset="-122"/>
                <a:ea typeface="宋体" panose="02010600030101010101" pitchFamily="2" charset="-122"/>
                <a:cs typeface="华文中宋" panose="02010600040101010101" charset="-122"/>
                <a:sym typeface="+mn-ea"/>
              </a:rPr>
              <a:t>”,</a:t>
            </a:r>
            <a:r>
              <a:rPr lang="zh-CN" altLang="en-US" b="1" dirty="0">
                <a:latin typeface="宋体" panose="02010600030101010101" pitchFamily="2" charset="-122"/>
                <a:ea typeface="宋体" panose="02010600030101010101" pitchFamily="2" charset="-122"/>
                <a:cs typeface="华文中宋" panose="02010600040101010101" charset="-122"/>
                <a:sym typeface="+mn-ea"/>
              </a:rPr>
              <a:t>出现</a:t>
            </a:r>
            <a:r>
              <a:rPr lang="en-US" altLang="zh-CN" b="1" dirty="0" err="1">
                <a:latin typeface="宋体" panose="02010600030101010101" pitchFamily="2" charset="-122"/>
                <a:ea typeface="宋体" panose="02010600030101010101" pitchFamily="2" charset="-122"/>
                <a:cs typeface="华文中宋" panose="02010600040101010101" charset="-122"/>
                <a:sym typeface="+mn-ea"/>
              </a:rPr>
              <a:t>Ollama</a:t>
            </a:r>
            <a:r>
              <a:rPr lang="zh-CN" altLang="en-US" b="1" dirty="0">
                <a:latin typeface="宋体" panose="02010600030101010101" pitchFamily="2" charset="-122"/>
                <a:ea typeface="宋体" panose="02010600030101010101" pitchFamily="2" charset="-122"/>
                <a:cs typeface="华文中宋" panose="02010600040101010101" charset="-122"/>
                <a:sym typeface="+mn-ea"/>
              </a:rPr>
              <a:t>羊驼图标即为启动成功。</a:t>
            </a:r>
          </a:p>
        </p:txBody>
      </p:sp>
      <p:sp>
        <p:nvSpPr>
          <p:cNvPr id="9" name="文本框 8"/>
          <p:cNvSpPr txBox="1"/>
          <p:nvPr>
            <p:custDataLst>
              <p:tags r:id="rId6"/>
            </p:custDataLst>
          </p:nvPr>
        </p:nvSpPr>
        <p:spPr>
          <a:xfrm>
            <a:off x="293370" y="2956560"/>
            <a:ext cx="5311140" cy="400110"/>
          </a:xfrm>
          <a:prstGeom prst="rect">
            <a:avLst/>
          </a:prstGeom>
          <a:noFill/>
        </p:spPr>
        <p:txBody>
          <a:bodyPr wrap="square" rtlCol="0">
            <a:spAutoFit/>
          </a:bodyPr>
          <a:lstStyle/>
          <a:p>
            <a:r>
              <a:rPr lang="en-US" altLang="zh-CN" sz="2000" b="1" dirty="0">
                <a:solidFill>
                  <a:srgbClr val="C00000"/>
                </a:solidFill>
                <a:latin typeface="宋体" panose="02010600030101010101" pitchFamily="2" charset="-122"/>
                <a:ea typeface="宋体" panose="02010600030101010101" pitchFamily="2" charset="-122"/>
                <a:cs typeface="Arial Rounded MT Bold" panose="020F0704030504030204" charset="0"/>
              </a:rPr>
              <a:t>Step 3</a:t>
            </a:r>
            <a:r>
              <a:rPr lang="zh-CN" altLang="en-US" sz="2000" b="1" dirty="0">
                <a:solidFill>
                  <a:srgbClr val="C00000"/>
                </a:solidFill>
                <a:latin typeface="宋体" panose="02010600030101010101" pitchFamily="2" charset="-122"/>
                <a:ea typeface="宋体" panose="02010600030101010101" pitchFamily="2" charset="-122"/>
                <a:cs typeface="Arial Rounded MT Bold" panose="020F0704030504030204" charset="0"/>
              </a:rPr>
              <a:t>：运行对应的模型</a:t>
            </a:r>
          </a:p>
        </p:txBody>
      </p:sp>
      <p:sp>
        <p:nvSpPr>
          <p:cNvPr id="10" name="文本框 9"/>
          <p:cNvSpPr txBox="1"/>
          <p:nvPr>
            <p:custDataLst>
              <p:tags r:id="rId7"/>
            </p:custDataLst>
          </p:nvPr>
        </p:nvSpPr>
        <p:spPr>
          <a:xfrm>
            <a:off x="293370" y="3261360"/>
            <a:ext cx="5476240" cy="1200329"/>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cs typeface="华文中宋" panose="02010600040101010101" charset="-122"/>
                <a:sym typeface="+mn-ea"/>
              </a:rPr>
              <a:t>打开命令行（</a:t>
            </a:r>
            <a:r>
              <a:rPr lang="en-US" altLang="zh-CN" b="1" dirty="0" err="1">
                <a:latin typeface="宋体" panose="02010600030101010101" pitchFamily="2" charset="-122"/>
                <a:ea typeface="宋体" panose="02010600030101010101" pitchFamily="2" charset="-122"/>
                <a:cs typeface="华文中宋" panose="02010600040101010101" charset="-122"/>
                <a:sym typeface="+mn-ea"/>
              </a:rPr>
              <a:t>cmd</a:t>
            </a:r>
            <a:r>
              <a:rPr lang="zh-CN" altLang="en-US" b="1" dirty="0">
                <a:latin typeface="宋体" panose="02010600030101010101" pitchFamily="2" charset="-122"/>
                <a:ea typeface="宋体" panose="02010600030101010101" pitchFamily="2" charset="-122"/>
                <a:cs typeface="华文中宋" panose="02010600040101010101" charset="-122"/>
                <a:sym typeface="+mn-ea"/>
              </a:rPr>
              <a:t>），输入：</a:t>
            </a:r>
            <a:r>
              <a:rPr lang="en-US" altLang="zh-CN" b="1" dirty="0" err="1">
                <a:solidFill>
                  <a:srgbClr val="FF0000"/>
                </a:solidFill>
                <a:latin typeface="宋体" panose="02010600030101010101" pitchFamily="2" charset="-122"/>
                <a:ea typeface="宋体" panose="02010600030101010101" pitchFamily="2" charset="-122"/>
                <a:cs typeface="华文中宋" panose="02010600040101010101" charset="-122"/>
                <a:sym typeface="+mn-ea"/>
              </a:rPr>
              <a:t>ollama</a:t>
            </a:r>
            <a:r>
              <a:rPr lang="en-US" altLang="zh-CN" b="1" dirty="0">
                <a:solidFill>
                  <a:srgbClr val="FF0000"/>
                </a:solidFill>
                <a:latin typeface="宋体" panose="02010600030101010101" pitchFamily="2" charset="-122"/>
                <a:ea typeface="宋体" panose="02010600030101010101" pitchFamily="2" charset="-122"/>
                <a:cs typeface="华文中宋" panose="02010600040101010101" charset="-122"/>
                <a:sym typeface="+mn-ea"/>
              </a:rPr>
              <a:t> run {</a:t>
            </a:r>
            <a:r>
              <a:rPr lang="en-US" altLang="zh-CN" b="1" dirty="0" err="1">
                <a:solidFill>
                  <a:srgbClr val="FF0000"/>
                </a:solidFill>
                <a:latin typeface="宋体" panose="02010600030101010101" pitchFamily="2" charset="-122"/>
                <a:ea typeface="宋体" panose="02010600030101010101" pitchFamily="2" charset="-122"/>
                <a:cs typeface="华文中宋" panose="02010600040101010101" charset="-122"/>
                <a:sym typeface="+mn-ea"/>
              </a:rPr>
              <a:t>model_name</a:t>
            </a:r>
            <a:r>
              <a:rPr lang="en-US" altLang="zh-CN" b="1" dirty="0">
                <a:solidFill>
                  <a:srgbClr val="FF0000"/>
                </a:solidFill>
                <a:latin typeface="宋体" panose="02010600030101010101" pitchFamily="2" charset="-122"/>
                <a:ea typeface="宋体" panose="02010600030101010101" pitchFamily="2" charset="-122"/>
                <a:cs typeface="华文中宋" panose="02010600040101010101" charset="-122"/>
                <a:sym typeface="+mn-ea"/>
              </a:rPr>
              <a:t>}</a:t>
            </a:r>
            <a:r>
              <a:rPr lang="zh-CN" altLang="en-US" b="1" dirty="0">
                <a:latin typeface="宋体" panose="02010600030101010101" pitchFamily="2" charset="-122"/>
                <a:ea typeface="宋体" panose="02010600030101010101" pitchFamily="2" charset="-122"/>
                <a:cs typeface="华文中宋" panose="02010600040101010101" charset="-122"/>
                <a:sym typeface="+mn-ea"/>
              </a:rPr>
              <a:t>。（</a:t>
            </a:r>
            <a:r>
              <a:rPr lang="en-US" altLang="zh-CN" b="1" dirty="0">
                <a:latin typeface="宋体" panose="02010600030101010101" pitchFamily="2" charset="-122"/>
                <a:ea typeface="宋体" panose="02010600030101010101" pitchFamily="2" charset="-122"/>
                <a:cs typeface="华文中宋" panose="02010600040101010101" charset="-122"/>
                <a:sym typeface="+mn-ea"/>
              </a:rPr>
              <a:t>{</a:t>
            </a:r>
            <a:r>
              <a:rPr lang="en-US" altLang="zh-CN" b="1" dirty="0" err="1">
                <a:latin typeface="宋体" panose="02010600030101010101" pitchFamily="2" charset="-122"/>
                <a:ea typeface="宋体" panose="02010600030101010101" pitchFamily="2" charset="-122"/>
                <a:cs typeface="华文中宋" panose="02010600040101010101" charset="-122"/>
                <a:sym typeface="+mn-ea"/>
              </a:rPr>
              <a:t>model_name</a:t>
            </a:r>
            <a:r>
              <a:rPr lang="en-US" altLang="zh-CN" b="1" dirty="0">
                <a:latin typeface="宋体" panose="02010600030101010101" pitchFamily="2" charset="-122"/>
                <a:ea typeface="宋体" panose="02010600030101010101" pitchFamily="2" charset="-122"/>
                <a:cs typeface="华文中宋" panose="02010600040101010101" charset="-122"/>
                <a:sym typeface="+mn-ea"/>
              </a:rPr>
              <a:t>} </a:t>
            </a:r>
            <a:r>
              <a:rPr lang="zh-CN" altLang="en-US" b="1" dirty="0">
                <a:latin typeface="宋体" panose="02010600030101010101" pitchFamily="2" charset="-122"/>
                <a:ea typeface="宋体" panose="02010600030101010101" pitchFamily="2" charset="-122"/>
                <a:cs typeface="华文中宋" panose="02010600040101010101" charset="-122"/>
                <a:sym typeface="+mn-ea"/>
              </a:rPr>
              <a:t>替换成真实的模型名字，其名字可以在</a:t>
            </a:r>
            <a:r>
              <a:rPr lang="en-US" altLang="zh-CN" b="1" dirty="0">
                <a:latin typeface="宋体" panose="02010600030101010101" pitchFamily="2" charset="-122"/>
                <a:ea typeface="宋体" panose="02010600030101010101" pitchFamily="2" charset="-122"/>
                <a:cs typeface="华文中宋" panose="02010600040101010101" charset="-122"/>
                <a:sym typeface="+mn-ea"/>
              </a:rPr>
              <a:t> https://ollama.com/search </a:t>
            </a:r>
            <a:r>
              <a:rPr lang="zh-CN" altLang="en-US" b="1" dirty="0">
                <a:latin typeface="宋体" panose="02010600030101010101" pitchFamily="2" charset="-122"/>
                <a:ea typeface="宋体" panose="02010600030101010101" pitchFamily="2" charset="-122"/>
                <a:cs typeface="华文中宋" panose="02010600040101010101" charset="-122"/>
                <a:sym typeface="+mn-ea"/>
              </a:rPr>
              <a:t>中获取）</a:t>
            </a:r>
          </a:p>
        </p:txBody>
      </p:sp>
      <p:sp>
        <p:nvSpPr>
          <p:cNvPr id="11" name="圆角矩形 10"/>
          <p:cNvSpPr/>
          <p:nvPr/>
        </p:nvSpPr>
        <p:spPr>
          <a:xfrm>
            <a:off x="261620" y="4739640"/>
            <a:ext cx="5471160" cy="1371600"/>
          </a:xfrm>
          <a:prstGeom prst="roundRect">
            <a:avLst/>
          </a:prstGeom>
          <a:solidFill>
            <a:schemeClr val="accent1">
              <a:lumMod val="40000"/>
              <a:lumOff val="60000"/>
              <a:alpha val="31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289560" y="4835525"/>
            <a:ext cx="5362575" cy="1198880"/>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cs typeface="华文中宋" panose="02010600040101010101" charset="-122"/>
              </a:rPr>
              <a:t>以</a:t>
            </a:r>
            <a:r>
              <a:rPr lang="zh-CN" altLang="en-US" b="1" dirty="0">
                <a:latin typeface="宋体" panose="02010600030101010101" pitchFamily="2" charset="-122"/>
                <a:ea typeface="宋体" panose="02010600030101010101" pitchFamily="2" charset="-122"/>
                <a:cs typeface="华文中宋" panose="02010600040101010101" charset="-122"/>
                <a:sym typeface="+mn-ea"/>
              </a:rPr>
              <a:t>部署Deepseek-r1:1.5B模型为例，在命令行中输入</a:t>
            </a:r>
            <a:r>
              <a:rPr lang="zh-CN" altLang="en-US" b="1" dirty="0">
                <a:solidFill>
                  <a:srgbClr val="FF0000"/>
                </a:solidFill>
                <a:latin typeface="宋体" panose="02010600030101010101" pitchFamily="2" charset="-122"/>
                <a:ea typeface="宋体" panose="02010600030101010101" pitchFamily="2" charset="-122"/>
                <a:cs typeface="华文中宋" panose="02010600040101010101" charset="-122"/>
              </a:rPr>
              <a:t>ollama run deepseek-r1:1.5b</a:t>
            </a:r>
            <a:r>
              <a:rPr lang="zh-CN" altLang="en-US" b="1" dirty="0">
                <a:solidFill>
                  <a:schemeClr val="tx1"/>
                </a:solidFill>
                <a:latin typeface="宋体" panose="02010600030101010101" pitchFamily="2" charset="-122"/>
                <a:ea typeface="宋体" panose="02010600030101010101" pitchFamily="2" charset="-122"/>
                <a:cs typeface="华文中宋" panose="02010600040101010101" charset="-122"/>
              </a:rPr>
              <a:t>（命令可直接在网页中复制，注意选择部署模型的大小，此处以</a:t>
            </a:r>
            <a:r>
              <a:rPr lang="en-US" altLang="zh-CN" b="1" dirty="0">
                <a:solidFill>
                  <a:schemeClr val="tx1"/>
                </a:solidFill>
                <a:latin typeface="宋体" panose="02010600030101010101" pitchFamily="2" charset="-122"/>
                <a:ea typeface="宋体" panose="02010600030101010101" pitchFamily="2" charset="-122"/>
                <a:cs typeface="华文中宋" panose="02010600040101010101" charset="-122"/>
              </a:rPr>
              <a:t>1.5b</a:t>
            </a:r>
            <a:r>
              <a:rPr lang="zh-CN" altLang="en-US" b="1" dirty="0">
                <a:solidFill>
                  <a:schemeClr val="tx1"/>
                </a:solidFill>
                <a:latin typeface="宋体" panose="02010600030101010101" pitchFamily="2" charset="-122"/>
                <a:ea typeface="宋体" panose="02010600030101010101" pitchFamily="2" charset="-122"/>
                <a:cs typeface="华文中宋" panose="02010600040101010101" charset="-122"/>
              </a:rPr>
              <a:t>为例），等待模型下载完成即可使用。</a:t>
            </a:r>
          </a:p>
        </p:txBody>
      </p:sp>
      <p:sp>
        <p:nvSpPr>
          <p:cNvPr id="16" name="文本框 15"/>
          <p:cNvSpPr txBox="1"/>
          <p:nvPr/>
        </p:nvSpPr>
        <p:spPr>
          <a:xfrm>
            <a:off x="7946924" y="360045"/>
            <a:ext cx="1985010" cy="398780"/>
          </a:xfrm>
          <a:prstGeom prst="rect">
            <a:avLst/>
          </a:prstGeom>
          <a:noFill/>
        </p:spPr>
        <p:txBody>
          <a:bodyPr wrap="square" rtlCol="0">
            <a:spAutoFit/>
          </a:bodyPr>
          <a:lstStyle/>
          <a:p>
            <a:pPr algn="ctr"/>
            <a:r>
              <a:rPr lang="zh-CN" altLang="en-US" sz="2000" b="1" dirty="0">
                <a:latin typeface="华文中宋" panose="02010600040101010101" charset="-122"/>
                <a:ea typeface="华文中宋" panose="02010600040101010101" charset="-122"/>
                <a:cs typeface="华文中宋" panose="02010600040101010101" charset="-122"/>
              </a:rPr>
              <a:t>模型运行效果</a:t>
            </a:r>
          </a:p>
        </p:txBody>
      </p:sp>
      <p:pic>
        <p:nvPicPr>
          <p:cNvPr id="18" name="图片 17"/>
          <p:cNvPicPr>
            <a:picLocks noChangeAspect="1"/>
          </p:cNvPicPr>
          <p:nvPr/>
        </p:nvPicPr>
        <p:blipFill>
          <a:blip r:embed="rId10"/>
          <a:stretch>
            <a:fillRect/>
          </a:stretch>
        </p:blipFill>
        <p:spPr>
          <a:xfrm>
            <a:off x="6146109" y="861823"/>
            <a:ext cx="5640025" cy="4949569"/>
          </a:xfrm>
          <a:prstGeom prst="rect">
            <a:avLst/>
          </a:prstGeom>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19" name="文本框 18"/>
          <p:cNvSpPr txBox="1"/>
          <p:nvPr/>
        </p:nvSpPr>
        <p:spPr>
          <a:xfrm>
            <a:off x="6384847" y="5914390"/>
            <a:ext cx="5162550" cy="706755"/>
          </a:xfrm>
          <a:prstGeom prst="rect">
            <a:avLst/>
          </a:prstGeom>
        </p:spPr>
        <p:txBody>
          <a:bodyPr wrap="square">
            <a:spAutoFit/>
          </a:bodyPr>
          <a:lstStyle/>
          <a:p>
            <a:pPr marL="0" indent="0" algn="l"/>
            <a:r>
              <a:rPr lang="zh-CN" altLang="en-US" sz="2000" b="1" i="0" dirty="0">
                <a:solidFill>
                  <a:schemeClr val="accent1"/>
                </a:solidFill>
                <a:latin typeface="华文仿宋" panose="02010600040101010101" pitchFamily="2" charset="-122"/>
                <a:ea typeface="华文仿宋" panose="02010600040101010101" pitchFamily="2" charset="-122"/>
                <a:cs typeface="华文中宋" panose="02010600040101010101" charset="-122"/>
              </a:rPr>
              <a:t>可以看到模型具有 think 的能力，但是由于所选择的模型比较小，效果依然不是特别好。</a:t>
            </a: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5"/>
          <p:cNvSpPr/>
          <p:nvPr/>
        </p:nvSpPr>
        <p:spPr>
          <a:xfrm rot="10800000" flipH="1">
            <a:off x="0" y="236847"/>
            <a:ext cx="6968692" cy="506095"/>
          </a:xfrm>
          <a:custGeom>
            <a:avLst/>
            <a:gdLst>
              <a:gd name="connsiteX0" fmla="*/ 0 w 10456"/>
              <a:gd name="connsiteY0" fmla="*/ 0 h 1986"/>
              <a:gd name="connsiteX1" fmla="*/ 10116 w 10456"/>
              <a:gd name="connsiteY1" fmla="*/ 0 h 1986"/>
              <a:gd name="connsiteX2" fmla="*/ 10456 w 10456"/>
              <a:gd name="connsiteY2" fmla="*/ 340 h 1986"/>
              <a:gd name="connsiteX3" fmla="*/ 10447 w 10456"/>
              <a:gd name="connsiteY3" fmla="*/ 1986 h 1986"/>
              <a:gd name="connsiteX4" fmla="*/ 0 w 10456"/>
              <a:gd name="connsiteY4" fmla="*/ 1980 h 1986"/>
              <a:gd name="connsiteX5" fmla="*/ 0 w 10456"/>
              <a:gd name="connsiteY5" fmla="*/ 0 h 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6" h="1986">
                <a:moveTo>
                  <a:pt x="0" y="0"/>
                </a:moveTo>
                <a:lnTo>
                  <a:pt x="10116" y="0"/>
                </a:lnTo>
                <a:cubicBezTo>
                  <a:pt x="10304" y="0"/>
                  <a:pt x="10456" y="152"/>
                  <a:pt x="10456" y="340"/>
                </a:cubicBezTo>
                <a:lnTo>
                  <a:pt x="10447" y="1986"/>
                </a:lnTo>
                <a:lnTo>
                  <a:pt x="0" y="1980"/>
                </a:lnTo>
                <a:lnTo>
                  <a:pt x="0" y="0"/>
                </a:lnTo>
                <a:close/>
              </a:path>
            </a:pathLst>
          </a:custGeom>
          <a:solidFill>
            <a:schemeClr val="accent5">
              <a:lumMod val="75000"/>
            </a:schemeClr>
          </a:solidFill>
          <a:ln>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86811" y="226104"/>
            <a:ext cx="7035884" cy="523220"/>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本地</a:t>
            </a:r>
            <a:r>
              <a:rPr lang="en-US" altLang="zh-CN" sz="2800" b="1" dirty="0">
                <a:solidFill>
                  <a:schemeClr val="bg1"/>
                </a:solidFill>
                <a:latin typeface="宋体" panose="02010600030101010101" pitchFamily="2" charset="-122"/>
                <a:ea typeface="宋体" panose="02010600030101010101" pitchFamily="2" charset="-122"/>
              </a:rPr>
              <a:t>API</a:t>
            </a:r>
            <a:r>
              <a:rPr lang="zh-CN" altLang="en-US" sz="2800" b="1" dirty="0">
                <a:solidFill>
                  <a:schemeClr val="bg1"/>
                </a:solidFill>
                <a:latin typeface="宋体" panose="02010600030101010101" pitchFamily="2" charset="-122"/>
                <a:ea typeface="宋体" panose="02010600030101010101" pitchFamily="2" charset="-122"/>
              </a:rPr>
              <a:t>轻量化部署</a:t>
            </a:r>
            <a:r>
              <a:rPr lang="en-US" altLang="zh-CN" sz="2800" b="1" dirty="0">
                <a:solidFill>
                  <a:schemeClr val="bg1"/>
                </a:solidFill>
                <a:latin typeface="宋体" panose="02010600030101010101" pitchFamily="2" charset="-122"/>
                <a:ea typeface="宋体" panose="02010600030101010101" pitchFamily="2" charset="-122"/>
              </a:rPr>
              <a:t>Deepseek-r1:1.5B</a:t>
            </a:r>
            <a:r>
              <a:rPr lang="zh-CN" altLang="en-US" sz="2800" b="1" dirty="0">
                <a:solidFill>
                  <a:schemeClr val="bg1"/>
                </a:solidFill>
                <a:latin typeface="宋体" panose="02010600030101010101" pitchFamily="2" charset="-122"/>
                <a:ea typeface="宋体" panose="02010600030101010101" pitchFamily="2" charset="-122"/>
              </a:rPr>
              <a:t>模型</a:t>
            </a:r>
          </a:p>
        </p:txBody>
      </p:sp>
      <p:sp>
        <p:nvSpPr>
          <p:cNvPr id="5" name="圆角矩形 11"/>
          <p:cNvSpPr/>
          <p:nvPr>
            <p:custDataLst>
              <p:tags r:id="rId1"/>
            </p:custDataLst>
          </p:nvPr>
        </p:nvSpPr>
        <p:spPr>
          <a:xfrm>
            <a:off x="86810" y="809335"/>
            <a:ext cx="5688330" cy="5708015"/>
          </a:xfrm>
          <a:prstGeom prst="roundRect">
            <a:avLst/>
          </a:prstGeom>
          <a:solidFill>
            <a:schemeClr val="accent1">
              <a:lumMod val="40000"/>
              <a:lumOff val="60000"/>
              <a:alpha val="31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8" name="文本框 7"/>
          <p:cNvSpPr txBox="1"/>
          <p:nvPr/>
        </p:nvSpPr>
        <p:spPr>
          <a:xfrm>
            <a:off x="295274" y="980431"/>
            <a:ext cx="5366869" cy="5201424"/>
          </a:xfrm>
          <a:prstGeom prst="rect">
            <a:avLst/>
          </a:prstGeom>
          <a:noFill/>
        </p:spPr>
        <p:txBody>
          <a:bodyPr wrap="square" rtlCol="0">
            <a:spAutoFit/>
          </a:bodyPr>
          <a:lstStyle/>
          <a:p>
            <a:r>
              <a:rPr lang="en-US" altLang="zh-CN" sz="2000" b="1" dirty="0">
                <a:solidFill>
                  <a:srgbClr val="C00000"/>
                </a:solidFill>
                <a:latin typeface="宋体" panose="02010600030101010101" pitchFamily="2" charset="-122"/>
                <a:ea typeface="宋体" panose="02010600030101010101" pitchFamily="2" charset="-122"/>
              </a:rPr>
              <a:t>Step 1</a:t>
            </a:r>
            <a:r>
              <a:rPr lang="en-US" altLang="zh-CN" sz="2000" b="1" dirty="0">
                <a:solidFill>
                  <a:srgbClr val="C00000"/>
                </a:solidFill>
                <a:latin typeface="宋体" panose="02010600030101010101" pitchFamily="2" charset="-122"/>
                <a:ea typeface="宋体" panose="02010600030101010101" pitchFamily="2" charset="-122"/>
                <a:sym typeface="Wingdings" panose="05000000000000000000" pitchFamily="2" charset="2"/>
              </a:rPr>
              <a:t>:(</a:t>
            </a:r>
            <a:r>
              <a:rPr lang="zh-CN" altLang="en-US" sz="2000" b="1" dirty="0">
                <a:solidFill>
                  <a:srgbClr val="C00000"/>
                </a:solidFill>
                <a:latin typeface="宋体" panose="02010600030101010101" pitchFamily="2" charset="-122"/>
                <a:ea typeface="宋体" panose="02010600030101010101" pitchFamily="2" charset="-122"/>
                <a:sym typeface="Wingdings" panose="05000000000000000000" pitchFamily="2" charset="2"/>
              </a:rPr>
              <a:t>准备阶段）配置</a:t>
            </a:r>
            <a:r>
              <a:rPr lang="en-US" altLang="zh-CN" sz="2000" b="1" dirty="0">
                <a:solidFill>
                  <a:srgbClr val="C00000"/>
                </a:solidFill>
                <a:latin typeface="宋体" panose="02010600030101010101" pitchFamily="2" charset="-122"/>
                <a:ea typeface="宋体" panose="02010600030101010101" pitchFamily="2" charset="-122"/>
                <a:sym typeface="Wingdings" panose="05000000000000000000" pitchFamily="2" charset="2"/>
              </a:rPr>
              <a:t>Visual Studio Code</a:t>
            </a:r>
          </a:p>
          <a:p>
            <a:r>
              <a:rPr lang="zh-CN" altLang="en-US" b="1" dirty="0">
                <a:latin typeface="宋体" panose="02010600030101010101" pitchFamily="2" charset="-122"/>
                <a:ea typeface="宋体" panose="02010600030101010101" pitchFamily="2" charset="-122"/>
                <a:sym typeface="Wingdings" panose="05000000000000000000" pitchFamily="2" charset="2"/>
              </a:rPr>
              <a:t>参照下方</a:t>
            </a:r>
            <a:r>
              <a:rPr lang="en-US" altLang="zh-CN" dirty="0"/>
              <a:t>CSDN</a:t>
            </a:r>
            <a:r>
              <a:rPr lang="zh-CN" altLang="en-US" dirty="0"/>
              <a:t>博客下载并配置</a:t>
            </a:r>
            <a:r>
              <a:rPr lang="en-US" altLang="zh-CN" b="1" dirty="0">
                <a:latin typeface="宋体" panose="02010600030101010101" pitchFamily="2" charset="-122"/>
                <a:ea typeface="宋体" panose="02010600030101010101" pitchFamily="2" charset="-122"/>
                <a:sym typeface="Wingdings" panose="05000000000000000000" pitchFamily="2" charset="2"/>
              </a:rPr>
              <a:t>Visual Studio Code</a:t>
            </a:r>
            <a:r>
              <a:rPr lang="zh-CN" altLang="en-US" b="1" dirty="0">
                <a:latin typeface="宋体" panose="02010600030101010101" pitchFamily="2" charset="-122"/>
                <a:ea typeface="宋体" panose="02010600030101010101" pitchFamily="2" charset="-122"/>
                <a:sym typeface="Wingdings" panose="05000000000000000000" pitchFamily="2" charset="2"/>
              </a:rPr>
              <a:t>，并下载</a:t>
            </a:r>
            <a:r>
              <a:rPr lang="en-US" altLang="zh-CN" b="1" dirty="0">
                <a:latin typeface="宋体" panose="02010600030101010101" pitchFamily="2" charset="-122"/>
                <a:ea typeface="宋体" panose="02010600030101010101" pitchFamily="2" charset="-122"/>
                <a:sym typeface="Wingdings" panose="05000000000000000000" pitchFamily="2" charset="2"/>
              </a:rPr>
              <a:t>python</a:t>
            </a:r>
            <a:r>
              <a:rPr lang="zh-CN" altLang="en-US" b="1" dirty="0">
                <a:latin typeface="宋体" panose="02010600030101010101" pitchFamily="2" charset="-122"/>
                <a:ea typeface="宋体" panose="02010600030101010101" pitchFamily="2" charset="-122"/>
                <a:sym typeface="Wingdings" panose="05000000000000000000" pitchFamily="2" charset="2"/>
              </a:rPr>
              <a:t>插件，以便后期运行</a:t>
            </a:r>
            <a:r>
              <a:rPr lang="en-US" altLang="zh-CN" b="1" dirty="0">
                <a:latin typeface="宋体" panose="02010600030101010101" pitchFamily="2" charset="-122"/>
                <a:ea typeface="宋体" panose="02010600030101010101" pitchFamily="2" charset="-122"/>
                <a:sym typeface="Wingdings" panose="05000000000000000000" pitchFamily="2" charset="2"/>
              </a:rPr>
              <a:t>python</a:t>
            </a:r>
            <a:r>
              <a:rPr lang="zh-CN" altLang="en-US" b="1" dirty="0">
                <a:latin typeface="宋体" panose="02010600030101010101" pitchFamily="2" charset="-122"/>
                <a:ea typeface="宋体" panose="02010600030101010101" pitchFamily="2" charset="-122"/>
                <a:sym typeface="Wingdings" panose="05000000000000000000" pitchFamily="2" charset="2"/>
              </a:rPr>
              <a:t>代码。</a:t>
            </a:r>
            <a:endParaRPr lang="en-US" altLang="zh-CN" b="1" dirty="0">
              <a:latin typeface="宋体" panose="02010600030101010101" pitchFamily="2" charset="-122"/>
              <a:ea typeface="宋体" panose="02010600030101010101" pitchFamily="2" charset="-122"/>
            </a:endParaRPr>
          </a:p>
          <a:p>
            <a:r>
              <a:rPr lang="en-US" altLang="zh-CN" sz="2000" b="1" dirty="0">
                <a:solidFill>
                  <a:srgbClr val="C00000"/>
                </a:solidFill>
                <a:latin typeface="宋体" panose="02010600030101010101" pitchFamily="2" charset="-122"/>
                <a:ea typeface="宋体" panose="02010600030101010101" pitchFamily="2" charset="-122"/>
              </a:rPr>
              <a:t>Step 2</a:t>
            </a:r>
            <a:r>
              <a:rPr lang="en-US" altLang="zh-CN" sz="2000" b="1" dirty="0">
                <a:solidFill>
                  <a:srgbClr val="C00000"/>
                </a:solidFill>
                <a:latin typeface="宋体" panose="02010600030101010101" pitchFamily="2" charset="-122"/>
                <a:ea typeface="宋体" panose="02010600030101010101" pitchFamily="2" charset="-122"/>
                <a:sym typeface="Wingdings" panose="05000000000000000000" pitchFamily="2" charset="2"/>
              </a:rPr>
              <a:t>:</a:t>
            </a:r>
            <a:r>
              <a:rPr lang="zh-CN" altLang="en-US" sz="2000" b="1" dirty="0">
                <a:solidFill>
                  <a:srgbClr val="C00000"/>
                </a:solidFill>
                <a:latin typeface="宋体" panose="02010600030101010101" pitchFamily="2" charset="-122"/>
                <a:ea typeface="宋体" panose="02010600030101010101" pitchFamily="2" charset="-122"/>
                <a:sym typeface="Wingdings" panose="05000000000000000000" pitchFamily="2" charset="2"/>
              </a:rPr>
              <a:t>下载所需模型</a:t>
            </a:r>
            <a:endParaRPr lang="en-US" altLang="zh-CN" sz="2000" b="1" dirty="0">
              <a:solidFill>
                <a:srgbClr val="C00000"/>
              </a:solidFill>
              <a:latin typeface="宋体" panose="02010600030101010101" pitchFamily="2" charset="-122"/>
              <a:ea typeface="宋体" panose="02010600030101010101" pitchFamily="2" charset="-122"/>
              <a:sym typeface="Wingdings" panose="05000000000000000000" pitchFamily="2" charset="2"/>
            </a:endParaRPr>
          </a:p>
          <a:p>
            <a:r>
              <a:rPr lang="zh-CN" altLang="en-US" b="1" dirty="0">
                <a:latin typeface="宋体" panose="02010600030101010101" pitchFamily="2" charset="-122"/>
                <a:ea typeface="宋体" panose="02010600030101010101" pitchFamily="2" charset="-122"/>
              </a:rPr>
              <a:t>从</a:t>
            </a:r>
            <a:r>
              <a:rPr lang="en-US" altLang="zh-CN" b="1" dirty="0">
                <a:latin typeface="宋体" panose="02010600030101010101" pitchFamily="2" charset="-122"/>
                <a:ea typeface="宋体" panose="02010600030101010101" pitchFamily="2" charset="-122"/>
              </a:rPr>
              <a:t>https://hf-mirror.com</a:t>
            </a:r>
            <a:r>
              <a:rPr lang="zh-CN" altLang="en-US" b="1" dirty="0">
                <a:latin typeface="宋体" panose="02010600030101010101" pitchFamily="2" charset="-122"/>
                <a:ea typeface="宋体" panose="02010600030101010101" pitchFamily="2" charset="-122"/>
              </a:rPr>
              <a:t>官方网站的搜索栏中搜索所需模型，点击中间</a:t>
            </a:r>
            <a:r>
              <a:rPr lang="en-US" altLang="zh-CN" b="1" dirty="0">
                <a:latin typeface="宋体" panose="02010600030101010101" pitchFamily="2" charset="-122"/>
                <a:ea typeface="宋体" panose="02010600030101010101" pitchFamily="2" charset="-122"/>
              </a:rPr>
              <a:t>Files</a:t>
            </a:r>
            <a:r>
              <a:rPr lang="zh-CN" altLang="en-US" b="1" dirty="0">
                <a:latin typeface="宋体" panose="02010600030101010101" pitchFamily="2" charset="-122"/>
                <a:ea typeface="宋体" panose="02010600030101010101" pitchFamily="2" charset="-122"/>
              </a:rPr>
              <a:t>部分，将模型所需文件下载到个人电脑。</a:t>
            </a:r>
            <a:endParaRPr lang="en-US" altLang="zh-CN" b="1" dirty="0">
              <a:latin typeface="宋体" panose="02010600030101010101" pitchFamily="2" charset="-122"/>
              <a:ea typeface="宋体" panose="02010600030101010101" pitchFamily="2" charset="-122"/>
            </a:endParaRPr>
          </a:p>
          <a:p>
            <a:r>
              <a:rPr lang="en-US" altLang="zh-CN" sz="2000" b="1" dirty="0">
                <a:solidFill>
                  <a:srgbClr val="C00000"/>
                </a:solidFill>
                <a:latin typeface="宋体" panose="02010600030101010101" pitchFamily="2" charset="-122"/>
                <a:ea typeface="宋体" panose="02010600030101010101" pitchFamily="2" charset="-122"/>
              </a:rPr>
              <a:t>Step 3</a:t>
            </a:r>
            <a:r>
              <a:rPr lang="en-US" altLang="zh-CN" sz="2000" b="1" dirty="0">
                <a:solidFill>
                  <a:srgbClr val="C00000"/>
                </a:solidFill>
                <a:latin typeface="宋体" panose="02010600030101010101" pitchFamily="2" charset="-122"/>
                <a:ea typeface="宋体" panose="02010600030101010101" pitchFamily="2" charset="-122"/>
                <a:sym typeface="Wingdings" panose="05000000000000000000" pitchFamily="2" charset="2"/>
              </a:rPr>
              <a:t>:</a:t>
            </a:r>
            <a:r>
              <a:rPr lang="zh-CN" altLang="en-US" sz="2000" b="1" dirty="0">
                <a:solidFill>
                  <a:srgbClr val="C00000"/>
                </a:solidFill>
                <a:latin typeface="宋体" panose="02010600030101010101" pitchFamily="2" charset="-122"/>
                <a:ea typeface="宋体" panose="02010600030101010101" pitchFamily="2" charset="-122"/>
                <a:sym typeface="Wingdings" panose="05000000000000000000" pitchFamily="2" charset="2"/>
              </a:rPr>
              <a:t>安装</a:t>
            </a:r>
            <a:r>
              <a:rPr lang="en-US" altLang="zh-CN" sz="2000" b="1" dirty="0" err="1">
                <a:solidFill>
                  <a:srgbClr val="C00000"/>
                </a:solidFill>
                <a:latin typeface="宋体" panose="02010600030101010101" pitchFamily="2" charset="-122"/>
                <a:ea typeface="宋体" panose="02010600030101010101" pitchFamily="2" charset="-122"/>
                <a:sym typeface="Wingdings" panose="05000000000000000000" pitchFamily="2" charset="2"/>
              </a:rPr>
              <a:t>pytorch</a:t>
            </a:r>
            <a:r>
              <a:rPr lang="zh-CN" altLang="en-US" sz="2000" b="1" dirty="0">
                <a:solidFill>
                  <a:srgbClr val="C00000"/>
                </a:solidFill>
                <a:latin typeface="宋体" panose="02010600030101010101" pitchFamily="2" charset="-122"/>
                <a:ea typeface="宋体" panose="02010600030101010101" pitchFamily="2" charset="-122"/>
                <a:sym typeface="Wingdings" panose="05000000000000000000" pitchFamily="2" charset="2"/>
              </a:rPr>
              <a:t>基础环境及加载模型所需</a:t>
            </a:r>
            <a:r>
              <a:rPr lang="en-US" altLang="zh-CN" sz="2000" b="1" dirty="0">
                <a:solidFill>
                  <a:srgbClr val="C00000"/>
                </a:solidFill>
                <a:latin typeface="宋体" panose="02010600030101010101" pitchFamily="2" charset="-122"/>
                <a:ea typeface="宋体" panose="02010600030101010101" pitchFamily="2" charset="-122"/>
                <a:sym typeface="Wingdings" panose="05000000000000000000" pitchFamily="2" charset="2"/>
              </a:rPr>
              <a:t>python</a:t>
            </a:r>
            <a:r>
              <a:rPr lang="zh-CN" altLang="en-US" sz="2000" b="1" dirty="0">
                <a:solidFill>
                  <a:srgbClr val="C00000"/>
                </a:solidFill>
                <a:latin typeface="宋体" panose="02010600030101010101" pitchFamily="2" charset="-122"/>
                <a:ea typeface="宋体" panose="02010600030101010101" pitchFamily="2" charset="-122"/>
                <a:sym typeface="Wingdings" panose="05000000000000000000" pitchFamily="2" charset="2"/>
              </a:rPr>
              <a:t>库</a:t>
            </a:r>
            <a:endParaRPr lang="en-US" altLang="zh-CN" sz="2000" b="1" dirty="0">
              <a:solidFill>
                <a:srgbClr val="C00000"/>
              </a:solidFill>
              <a:latin typeface="宋体" panose="02010600030101010101" pitchFamily="2" charset="-122"/>
              <a:ea typeface="宋体" panose="02010600030101010101" pitchFamily="2" charset="-122"/>
              <a:sym typeface="Wingdings" panose="05000000000000000000" pitchFamily="2" charset="2"/>
            </a:endParaRPr>
          </a:p>
          <a:p>
            <a:r>
              <a:rPr lang="zh-CN" altLang="en-US" b="1" dirty="0">
                <a:latin typeface="宋体" panose="02010600030101010101" pitchFamily="2" charset="-122"/>
                <a:ea typeface="宋体" panose="02010600030101010101" pitchFamily="2" charset="-122"/>
                <a:sym typeface="Wingdings" panose="05000000000000000000" pitchFamily="2" charset="2"/>
              </a:rPr>
              <a:t>通过</a:t>
            </a:r>
            <a:r>
              <a:rPr lang="en-US" altLang="zh-CN" b="1" dirty="0">
                <a:latin typeface="宋体" panose="02010600030101010101" pitchFamily="2" charset="-122"/>
                <a:ea typeface="宋体" panose="02010600030101010101" pitchFamily="2" charset="-122"/>
                <a:sym typeface="Wingdings" panose="05000000000000000000" pitchFamily="2" charset="2"/>
              </a:rPr>
              <a:t>WIN+R</a:t>
            </a:r>
            <a:r>
              <a:rPr lang="zh-CN" altLang="en-US" b="1" dirty="0">
                <a:latin typeface="宋体" panose="02010600030101010101" pitchFamily="2" charset="-122"/>
                <a:ea typeface="宋体" panose="02010600030101010101" pitchFamily="2" charset="-122"/>
                <a:sym typeface="Wingdings" panose="05000000000000000000" pitchFamily="2" charset="2"/>
              </a:rPr>
              <a:t>键打开命令行工具（管理员身份），用命令行下载</a:t>
            </a:r>
            <a:r>
              <a:rPr lang="en-US" altLang="zh-CN" b="1" dirty="0" err="1">
                <a:latin typeface="宋体" panose="02010600030101010101" pitchFamily="2" charset="-122"/>
                <a:ea typeface="宋体" panose="02010600030101010101" pitchFamily="2" charset="-122"/>
                <a:sym typeface="Wingdings" panose="05000000000000000000" pitchFamily="2" charset="2"/>
              </a:rPr>
              <a:t>pytorch</a:t>
            </a:r>
            <a:r>
              <a:rPr lang="zh-CN" altLang="en-US" b="1" dirty="0">
                <a:latin typeface="宋体" panose="02010600030101010101" pitchFamily="2" charset="-122"/>
                <a:ea typeface="宋体" panose="02010600030101010101" pitchFamily="2" charset="-122"/>
                <a:sym typeface="Wingdings" panose="05000000000000000000" pitchFamily="2" charset="2"/>
              </a:rPr>
              <a:t>环境和加载模型过程中需要用到的</a:t>
            </a:r>
            <a:r>
              <a:rPr lang="en-US" altLang="zh-CN" b="1" i="0" dirty="0">
                <a:solidFill>
                  <a:srgbClr val="000000"/>
                </a:solidFill>
                <a:effectLst/>
                <a:latin typeface="宋体" panose="02010600030101010101" pitchFamily="2" charset="-122"/>
                <a:ea typeface="宋体" panose="02010600030101010101" pitchFamily="2" charset="-122"/>
              </a:rPr>
              <a:t>transformers</a:t>
            </a:r>
            <a:r>
              <a:rPr lang="zh-CN" altLang="en-US" b="1" dirty="0">
                <a:solidFill>
                  <a:srgbClr val="000000"/>
                </a:solidFill>
                <a:latin typeface="宋体" panose="02010600030101010101" pitchFamily="2" charset="-122"/>
                <a:ea typeface="宋体" panose="02010600030101010101" pitchFamily="2" charset="-122"/>
              </a:rPr>
              <a:t>、</a:t>
            </a:r>
            <a:r>
              <a:rPr lang="en-US" altLang="zh-CN" b="1" i="0" dirty="0">
                <a:solidFill>
                  <a:srgbClr val="000000"/>
                </a:solidFill>
                <a:effectLst/>
                <a:latin typeface="宋体" panose="02010600030101010101" pitchFamily="2" charset="-122"/>
                <a:ea typeface="宋体" panose="02010600030101010101" pitchFamily="2" charset="-122"/>
              </a:rPr>
              <a:t>torch</a:t>
            </a:r>
            <a:r>
              <a:rPr lang="zh-CN" altLang="en-US" b="1" i="0" dirty="0">
                <a:solidFill>
                  <a:srgbClr val="000000"/>
                </a:solidFill>
                <a:effectLst/>
                <a:latin typeface="宋体" panose="02010600030101010101" pitchFamily="2" charset="-122"/>
                <a:ea typeface="宋体" panose="02010600030101010101" pitchFamily="2" charset="-122"/>
              </a:rPr>
              <a:t>、</a:t>
            </a:r>
            <a:r>
              <a:rPr lang="en-US" altLang="zh-CN" b="1" i="0" dirty="0" err="1">
                <a:solidFill>
                  <a:srgbClr val="000000"/>
                </a:solidFill>
                <a:effectLst/>
                <a:latin typeface="宋体" panose="02010600030101010101" pitchFamily="2" charset="-122"/>
                <a:ea typeface="宋体" panose="02010600030101010101" pitchFamily="2" charset="-122"/>
              </a:rPr>
              <a:t>fastapi</a:t>
            </a:r>
            <a:r>
              <a:rPr lang="zh-CN" altLang="en-US" b="1" dirty="0">
                <a:solidFill>
                  <a:srgbClr val="000000"/>
                </a:solidFill>
                <a:latin typeface="宋体" panose="02010600030101010101" pitchFamily="2" charset="-122"/>
                <a:ea typeface="宋体" panose="02010600030101010101" pitchFamily="2" charset="-122"/>
              </a:rPr>
              <a:t>、</a:t>
            </a:r>
            <a:r>
              <a:rPr lang="en-US" altLang="zh-CN" b="1" i="0" dirty="0" err="1">
                <a:solidFill>
                  <a:srgbClr val="000000"/>
                </a:solidFill>
                <a:effectLst/>
                <a:latin typeface="宋体" panose="02010600030101010101" pitchFamily="2" charset="-122"/>
                <a:ea typeface="宋体" panose="02010600030101010101" pitchFamily="2" charset="-122"/>
              </a:rPr>
              <a:t>uvicorn</a:t>
            </a:r>
            <a:r>
              <a:rPr lang="en-US" altLang="zh-CN" b="1" i="0" dirty="0">
                <a:solidFill>
                  <a:srgbClr val="000000"/>
                </a:solidFill>
                <a:effectLst/>
                <a:latin typeface="宋体" panose="02010600030101010101" pitchFamily="2" charset="-122"/>
                <a:ea typeface="宋体" panose="02010600030101010101" pitchFamily="2" charset="-122"/>
              </a:rPr>
              <a:t> python</a:t>
            </a:r>
            <a:r>
              <a:rPr lang="zh-CN" altLang="en-US" b="1" i="0" dirty="0">
                <a:solidFill>
                  <a:srgbClr val="000000"/>
                </a:solidFill>
                <a:effectLst/>
                <a:latin typeface="宋体" panose="02010600030101010101" pitchFamily="2" charset="-122"/>
                <a:ea typeface="宋体" panose="02010600030101010101" pitchFamily="2" charset="-122"/>
              </a:rPr>
              <a:t>库。</a:t>
            </a:r>
            <a:endParaRPr lang="en-US" altLang="zh-CN" b="1" dirty="0">
              <a:latin typeface="宋体" panose="02010600030101010101" pitchFamily="2" charset="-122"/>
              <a:ea typeface="宋体" panose="02010600030101010101" pitchFamily="2" charset="-122"/>
              <a:sym typeface="Wingdings" panose="05000000000000000000" pitchFamily="2" charset="2"/>
            </a:endParaRPr>
          </a:p>
          <a:p>
            <a:r>
              <a:rPr lang="en-US" altLang="zh-CN" b="1" dirty="0">
                <a:latin typeface="宋体" panose="02010600030101010101" pitchFamily="2" charset="-122"/>
                <a:ea typeface="宋体" panose="02010600030101010101" pitchFamily="2" charset="-122"/>
                <a:sym typeface="Wingdings" panose="05000000000000000000" pitchFamily="2" charset="2"/>
              </a:rPr>
              <a:t>python</a:t>
            </a:r>
            <a:r>
              <a:rPr lang="zh-CN" altLang="en-US" b="1" dirty="0">
                <a:latin typeface="宋体" panose="02010600030101010101" pitchFamily="2" charset="-122"/>
                <a:ea typeface="宋体" panose="02010600030101010101" pitchFamily="2" charset="-122"/>
                <a:sym typeface="Wingdings" panose="05000000000000000000" pitchFamily="2" charset="2"/>
              </a:rPr>
              <a:t>库：</a:t>
            </a:r>
            <a:r>
              <a:rPr lang="en-US" altLang="zh-CN" b="1" dirty="0">
                <a:latin typeface="宋体" panose="02010600030101010101" pitchFamily="2" charset="-122"/>
                <a:ea typeface="宋体" panose="02010600030101010101" pitchFamily="2" charset="-122"/>
                <a:sym typeface="Wingdings" panose="05000000000000000000" pitchFamily="2" charset="2"/>
              </a:rPr>
              <a:t>pip install transformers torch </a:t>
            </a:r>
            <a:r>
              <a:rPr lang="en-US" altLang="zh-CN" b="1" dirty="0" err="1">
                <a:latin typeface="宋体" panose="02010600030101010101" pitchFamily="2" charset="-122"/>
                <a:ea typeface="宋体" panose="02010600030101010101" pitchFamily="2" charset="-122"/>
                <a:sym typeface="Wingdings" panose="05000000000000000000" pitchFamily="2" charset="2"/>
              </a:rPr>
              <a:t>fastapi</a:t>
            </a:r>
            <a:r>
              <a:rPr lang="en-US" altLang="zh-CN" b="1" dirty="0">
                <a:latin typeface="宋体" panose="02010600030101010101" pitchFamily="2" charset="-122"/>
                <a:ea typeface="宋体" panose="02010600030101010101" pitchFamily="2" charset="-122"/>
                <a:sym typeface="Wingdings" panose="05000000000000000000" pitchFamily="2" charset="2"/>
              </a:rPr>
              <a:t> </a:t>
            </a:r>
            <a:r>
              <a:rPr lang="en-US" altLang="zh-CN" b="1" dirty="0" err="1">
                <a:latin typeface="宋体" panose="02010600030101010101" pitchFamily="2" charset="-122"/>
                <a:ea typeface="宋体" panose="02010600030101010101" pitchFamily="2" charset="-122"/>
                <a:sym typeface="Wingdings" panose="05000000000000000000" pitchFamily="2" charset="2"/>
              </a:rPr>
              <a:t>uvicorn</a:t>
            </a:r>
            <a:endParaRPr lang="en-US" altLang="zh-CN" sz="2000" b="1" dirty="0">
              <a:latin typeface="宋体" panose="02010600030101010101" pitchFamily="2" charset="-122"/>
              <a:ea typeface="宋体" panose="02010600030101010101" pitchFamily="2" charset="-122"/>
            </a:endParaRPr>
          </a:p>
          <a:p>
            <a:r>
              <a:rPr lang="zh-CN" altLang="en-US" b="1" dirty="0">
                <a:solidFill>
                  <a:srgbClr val="FF9933"/>
                </a:solidFill>
                <a:latin typeface="宋体" panose="02010600030101010101" pitchFamily="2" charset="-122"/>
                <a:ea typeface="宋体" panose="02010600030101010101" pitchFamily="2" charset="-122"/>
              </a:rPr>
              <a:t>注：为避免可能存在的权限问题，应用管理员身份打开命令行工具。</a:t>
            </a:r>
            <a:endParaRPr lang="en-US" altLang="zh-CN" b="1" dirty="0">
              <a:solidFill>
                <a:srgbClr val="FF9933"/>
              </a:solidFill>
              <a:latin typeface="宋体" panose="02010600030101010101" pitchFamily="2" charset="-122"/>
              <a:ea typeface="宋体" panose="02010600030101010101" pitchFamily="2" charset="-122"/>
            </a:endParaRPr>
          </a:p>
        </p:txBody>
      </p:sp>
      <p:sp>
        <p:nvSpPr>
          <p:cNvPr id="3" name="矩形: 圆角 2">
            <a:extLst>
              <a:ext uri="{FF2B5EF4-FFF2-40B4-BE49-F238E27FC236}">
                <a16:creationId xmlns:a16="http://schemas.microsoft.com/office/drawing/2014/main" id="{41FE973D-1B65-DA55-B9DE-7CB93FF5BDF9}"/>
              </a:ext>
            </a:extLst>
          </p:cNvPr>
          <p:cNvSpPr/>
          <p:nvPr/>
        </p:nvSpPr>
        <p:spPr>
          <a:xfrm>
            <a:off x="6208397" y="875664"/>
            <a:ext cx="2659445" cy="43233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77BFF5"/>
                </a:solidFill>
              </a:rPr>
              <a:t>配置</a:t>
            </a:r>
            <a:r>
              <a:rPr lang="en-US" altLang="zh-CN" b="1" dirty="0">
                <a:solidFill>
                  <a:srgbClr val="77BFF5"/>
                </a:solidFill>
                <a:sym typeface="Wingdings" panose="05000000000000000000" pitchFamily="2" charset="2"/>
              </a:rPr>
              <a:t>Visual Studio Code</a:t>
            </a:r>
            <a:endParaRPr lang="zh-CN" altLang="en-US" b="1" dirty="0">
              <a:solidFill>
                <a:srgbClr val="77BFF5"/>
              </a:solidFill>
            </a:endParaRPr>
          </a:p>
        </p:txBody>
      </p:sp>
      <p:sp>
        <p:nvSpPr>
          <p:cNvPr id="7" name="文本框 6">
            <a:extLst>
              <a:ext uri="{FF2B5EF4-FFF2-40B4-BE49-F238E27FC236}">
                <a16:creationId xmlns:a16="http://schemas.microsoft.com/office/drawing/2014/main" id="{1C019724-7014-9D58-7662-86788299EE8B}"/>
              </a:ext>
            </a:extLst>
          </p:cNvPr>
          <p:cNvSpPr txBox="1"/>
          <p:nvPr/>
        </p:nvSpPr>
        <p:spPr>
          <a:xfrm>
            <a:off x="6208396" y="1322393"/>
            <a:ext cx="5688330" cy="369332"/>
          </a:xfrm>
          <a:prstGeom prst="rect">
            <a:avLst/>
          </a:prstGeom>
          <a:noFill/>
        </p:spPr>
        <p:txBody>
          <a:bodyPr wrap="square">
            <a:spAutoFit/>
          </a:bodyPr>
          <a:lstStyle/>
          <a:p>
            <a:r>
              <a:rPr lang="zh-CN" altLang="en-US" dirty="0"/>
              <a:t>https://blog.csdn.net/msdcp/article/details/127033151</a:t>
            </a:r>
          </a:p>
        </p:txBody>
      </p:sp>
      <p:pic>
        <p:nvPicPr>
          <p:cNvPr id="13" name="图片 12">
            <a:extLst>
              <a:ext uri="{FF2B5EF4-FFF2-40B4-BE49-F238E27FC236}">
                <a16:creationId xmlns:a16="http://schemas.microsoft.com/office/drawing/2014/main" id="{4FCFA49A-0771-B405-7083-E1FCC5B78E67}"/>
              </a:ext>
            </a:extLst>
          </p:cNvPr>
          <p:cNvPicPr>
            <a:picLocks noChangeAspect="1"/>
          </p:cNvPicPr>
          <p:nvPr/>
        </p:nvPicPr>
        <p:blipFill>
          <a:blip r:embed="rId3"/>
          <a:srcRect b="10447"/>
          <a:stretch/>
        </p:blipFill>
        <p:spPr>
          <a:xfrm>
            <a:off x="6208396" y="1804900"/>
            <a:ext cx="2487948" cy="3829484"/>
          </a:xfrm>
          <a:prstGeom prst="rect">
            <a:avLst/>
          </a:prstGeom>
        </p:spPr>
      </p:pic>
      <p:sp>
        <p:nvSpPr>
          <p:cNvPr id="15" name="矩形 14">
            <a:extLst>
              <a:ext uri="{FF2B5EF4-FFF2-40B4-BE49-F238E27FC236}">
                <a16:creationId xmlns:a16="http://schemas.microsoft.com/office/drawing/2014/main" id="{B719E78B-E5A0-AAF3-1975-59EC17CD5E6A}"/>
              </a:ext>
            </a:extLst>
          </p:cNvPr>
          <p:cNvSpPr/>
          <p:nvPr/>
        </p:nvSpPr>
        <p:spPr>
          <a:xfrm>
            <a:off x="6649767" y="3361636"/>
            <a:ext cx="2000540" cy="60341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cxnSp>
        <p:nvCxnSpPr>
          <p:cNvPr id="19" name="连接符: 曲线 18">
            <a:extLst>
              <a:ext uri="{FF2B5EF4-FFF2-40B4-BE49-F238E27FC236}">
                <a16:creationId xmlns:a16="http://schemas.microsoft.com/office/drawing/2014/main" id="{8DA93674-C07C-89E5-FBB9-C9188D12F511}"/>
              </a:ext>
            </a:extLst>
          </p:cNvPr>
          <p:cNvCxnSpPr/>
          <p:nvPr/>
        </p:nvCxnSpPr>
        <p:spPr>
          <a:xfrm rot="5400000" flipH="1" flipV="1">
            <a:off x="8535804" y="3006236"/>
            <a:ext cx="631261" cy="402254"/>
          </a:xfrm>
          <a:prstGeom prst="curvedConnector3">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2" name="云形 21">
            <a:extLst>
              <a:ext uri="{FF2B5EF4-FFF2-40B4-BE49-F238E27FC236}">
                <a16:creationId xmlns:a16="http://schemas.microsoft.com/office/drawing/2014/main" id="{28325B93-8BA2-F523-CDBC-A3811F1EFEF5}"/>
              </a:ext>
            </a:extLst>
          </p:cNvPr>
          <p:cNvSpPr/>
          <p:nvPr/>
        </p:nvSpPr>
        <p:spPr>
          <a:xfrm>
            <a:off x="8907277" y="1606553"/>
            <a:ext cx="2587196" cy="1424979"/>
          </a:xfrm>
          <a:prstGeom prst="cloud">
            <a:avLst/>
          </a:prstGeom>
          <a:solidFill>
            <a:srgbClr val="77BF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4">
                    <a:lumMod val="20000"/>
                    <a:lumOff val="80000"/>
                  </a:schemeClr>
                </a:solidFill>
              </a:rPr>
              <a:t>安装</a:t>
            </a:r>
            <a:r>
              <a:rPr lang="en-US" altLang="zh-CN" b="1" dirty="0">
                <a:solidFill>
                  <a:schemeClr val="accent4">
                    <a:lumMod val="20000"/>
                    <a:lumOff val="80000"/>
                  </a:schemeClr>
                </a:solidFill>
              </a:rPr>
              <a:t>python</a:t>
            </a:r>
            <a:r>
              <a:rPr lang="zh-CN" altLang="en-US" b="1" dirty="0">
                <a:solidFill>
                  <a:schemeClr val="accent4">
                    <a:lumMod val="20000"/>
                    <a:lumOff val="80000"/>
                  </a:schemeClr>
                </a:solidFill>
              </a:rPr>
              <a:t>插件，后期可通过此软件来修改和运行代码</a:t>
            </a: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395" y="4023192"/>
            <a:ext cx="5138969" cy="2698024"/>
          </a:xfrm>
          <a:prstGeom prst="rect">
            <a:avLst/>
          </a:prstGeom>
        </p:spPr>
      </p:pic>
      <p:sp>
        <p:nvSpPr>
          <p:cNvPr id="9" name="矩形: 圆角 8">
            <a:extLst>
              <a:ext uri="{FF2B5EF4-FFF2-40B4-BE49-F238E27FC236}">
                <a16:creationId xmlns:a16="http://schemas.microsoft.com/office/drawing/2014/main" id="{2E2ECC64-8BE6-7217-FAF6-A0498B5F4080}"/>
              </a:ext>
            </a:extLst>
          </p:cNvPr>
          <p:cNvSpPr/>
          <p:nvPr/>
        </p:nvSpPr>
        <p:spPr>
          <a:xfrm>
            <a:off x="9873589" y="4576642"/>
            <a:ext cx="1694294" cy="43233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b="1" dirty="0">
                <a:solidFill>
                  <a:srgbClr val="77BFF5"/>
                </a:solidFill>
              </a:rPr>
              <a:t>安装相关环境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1000"/>
                                        <p:tgtEl>
                                          <p:spTgt spid="9"/>
                                        </p:tgtEl>
                                      </p:cBhvr>
                                    </p:animEffect>
                                    <p:anim calcmode="lin" valueType="num">
                                      <p:cBhvr>
                                        <p:cTn id="57" dur="1000" fill="hold"/>
                                        <p:tgtEl>
                                          <p:spTgt spid="9"/>
                                        </p:tgtEl>
                                        <p:attrNameLst>
                                          <p:attrName>ppt_x</p:attrName>
                                        </p:attrNameLst>
                                      </p:cBhvr>
                                      <p:tavLst>
                                        <p:tav tm="0">
                                          <p:val>
                                            <p:strVal val="#ppt_x"/>
                                          </p:val>
                                        </p:tav>
                                        <p:tav tm="100000">
                                          <p:val>
                                            <p:strVal val="#ppt_x"/>
                                          </p:val>
                                        </p:tav>
                                      </p:tavLst>
                                    </p:anim>
                                    <p:anim calcmode="lin" valueType="num">
                                      <p:cBhvr>
                                        <p:cTn id="5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5" grpId="0" animBg="1"/>
      <p:bldP spid="22"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11">
            <a:extLst>
              <a:ext uri="{FF2B5EF4-FFF2-40B4-BE49-F238E27FC236}">
                <a16:creationId xmlns:a16="http://schemas.microsoft.com/office/drawing/2014/main" id="{6D0E313B-4EA7-4C0E-7CFE-DD08AAFCC3EF}"/>
              </a:ext>
            </a:extLst>
          </p:cNvPr>
          <p:cNvSpPr/>
          <p:nvPr>
            <p:custDataLst>
              <p:tags r:id="rId1"/>
            </p:custDataLst>
          </p:nvPr>
        </p:nvSpPr>
        <p:spPr>
          <a:xfrm>
            <a:off x="223954" y="1228976"/>
            <a:ext cx="5872046" cy="1641231"/>
          </a:xfrm>
          <a:prstGeom prst="roundRect">
            <a:avLst/>
          </a:prstGeom>
          <a:solidFill>
            <a:schemeClr val="accent1">
              <a:lumMod val="40000"/>
              <a:lumOff val="60000"/>
              <a:alpha val="31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6" name="任意多边形 5">
            <a:extLst>
              <a:ext uri="{FF2B5EF4-FFF2-40B4-BE49-F238E27FC236}">
                <a16:creationId xmlns:a16="http://schemas.microsoft.com/office/drawing/2014/main" id="{7BC5EFBB-9AB3-D849-6668-037BBAEB0DEF}"/>
              </a:ext>
            </a:extLst>
          </p:cNvPr>
          <p:cNvSpPr/>
          <p:nvPr/>
        </p:nvSpPr>
        <p:spPr>
          <a:xfrm rot="10800000" flipH="1">
            <a:off x="11026" y="221085"/>
            <a:ext cx="7841129" cy="506095"/>
          </a:xfrm>
          <a:custGeom>
            <a:avLst/>
            <a:gdLst>
              <a:gd name="connsiteX0" fmla="*/ 0 w 10456"/>
              <a:gd name="connsiteY0" fmla="*/ 0 h 1986"/>
              <a:gd name="connsiteX1" fmla="*/ 10116 w 10456"/>
              <a:gd name="connsiteY1" fmla="*/ 0 h 1986"/>
              <a:gd name="connsiteX2" fmla="*/ 10456 w 10456"/>
              <a:gd name="connsiteY2" fmla="*/ 340 h 1986"/>
              <a:gd name="connsiteX3" fmla="*/ 10447 w 10456"/>
              <a:gd name="connsiteY3" fmla="*/ 1986 h 1986"/>
              <a:gd name="connsiteX4" fmla="*/ 0 w 10456"/>
              <a:gd name="connsiteY4" fmla="*/ 1980 h 1986"/>
              <a:gd name="connsiteX5" fmla="*/ 0 w 10456"/>
              <a:gd name="connsiteY5" fmla="*/ 0 h 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6" h="1986">
                <a:moveTo>
                  <a:pt x="0" y="0"/>
                </a:moveTo>
                <a:lnTo>
                  <a:pt x="10116" y="0"/>
                </a:lnTo>
                <a:cubicBezTo>
                  <a:pt x="10304" y="0"/>
                  <a:pt x="10456" y="152"/>
                  <a:pt x="10456" y="340"/>
                </a:cubicBezTo>
                <a:lnTo>
                  <a:pt x="10447" y="1986"/>
                </a:lnTo>
                <a:lnTo>
                  <a:pt x="0" y="1980"/>
                </a:lnTo>
                <a:lnTo>
                  <a:pt x="0" y="0"/>
                </a:lnTo>
                <a:close/>
              </a:path>
            </a:pathLst>
          </a:custGeom>
          <a:solidFill>
            <a:schemeClr val="accent5">
              <a:lumMod val="75000"/>
            </a:schemeClr>
          </a:solidFill>
          <a:ln>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1C351B92-2845-C9C0-12B4-1B3378822FD9}"/>
              </a:ext>
            </a:extLst>
          </p:cNvPr>
          <p:cNvSpPr txBox="1"/>
          <p:nvPr/>
        </p:nvSpPr>
        <p:spPr>
          <a:xfrm>
            <a:off x="86810" y="212522"/>
            <a:ext cx="7809005" cy="523220"/>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本地</a:t>
            </a:r>
            <a:r>
              <a:rPr lang="en-US" altLang="zh-CN" sz="2800" b="1" dirty="0">
                <a:solidFill>
                  <a:schemeClr val="bg1"/>
                </a:solidFill>
                <a:latin typeface="宋体" panose="02010600030101010101" pitchFamily="2" charset="-122"/>
                <a:ea typeface="宋体" panose="02010600030101010101" pitchFamily="2" charset="-122"/>
              </a:rPr>
              <a:t>API</a:t>
            </a:r>
            <a:r>
              <a:rPr lang="zh-CN" altLang="en-US" sz="2800" b="1" dirty="0">
                <a:solidFill>
                  <a:schemeClr val="bg1"/>
                </a:solidFill>
                <a:latin typeface="宋体" panose="02010600030101010101" pitchFamily="2" charset="-122"/>
                <a:ea typeface="宋体" panose="02010600030101010101" pitchFamily="2" charset="-122"/>
              </a:rPr>
              <a:t>轻量化部署部署</a:t>
            </a:r>
            <a:r>
              <a:rPr lang="en-US" altLang="zh-CN" sz="2800" b="1" dirty="0">
                <a:solidFill>
                  <a:schemeClr val="bg1"/>
                </a:solidFill>
                <a:latin typeface="宋体" panose="02010600030101010101" pitchFamily="2" charset="-122"/>
                <a:ea typeface="宋体" panose="02010600030101010101" pitchFamily="2" charset="-122"/>
              </a:rPr>
              <a:t>Deepseek-r1:1.5B</a:t>
            </a:r>
            <a:r>
              <a:rPr lang="zh-CN" altLang="en-US" sz="2800" b="1" dirty="0">
                <a:solidFill>
                  <a:schemeClr val="bg1"/>
                </a:solidFill>
                <a:latin typeface="宋体" panose="02010600030101010101" pitchFamily="2" charset="-122"/>
                <a:ea typeface="宋体" panose="02010600030101010101" pitchFamily="2" charset="-122"/>
              </a:rPr>
              <a:t>模型</a:t>
            </a:r>
          </a:p>
        </p:txBody>
      </p:sp>
      <p:sp>
        <p:nvSpPr>
          <p:cNvPr id="7" name="文本框 6">
            <a:extLst>
              <a:ext uri="{FF2B5EF4-FFF2-40B4-BE49-F238E27FC236}">
                <a16:creationId xmlns:a16="http://schemas.microsoft.com/office/drawing/2014/main" id="{E076BEA3-B2DA-641D-A34F-38650F3A8B97}"/>
              </a:ext>
            </a:extLst>
          </p:cNvPr>
          <p:cNvSpPr txBox="1"/>
          <p:nvPr/>
        </p:nvSpPr>
        <p:spPr>
          <a:xfrm>
            <a:off x="362047" y="1325328"/>
            <a:ext cx="5733953" cy="1384995"/>
          </a:xfrm>
          <a:prstGeom prst="rect">
            <a:avLst/>
          </a:prstGeom>
          <a:noFill/>
        </p:spPr>
        <p:txBody>
          <a:bodyPr wrap="square" rtlCol="0">
            <a:spAutoFit/>
          </a:bodyPr>
          <a:lstStyle/>
          <a:p>
            <a:r>
              <a:rPr lang="en-US" altLang="zh-CN" sz="2400" b="1" dirty="0">
                <a:solidFill>
                  <a:srgbClr val="C00000"/>
                </a:solidFill>
                <a:latin typeface="宋体" panose="02010600030101010101" pitchFamily="2" charset="-122"/>
                <a:ea typeface="宋体" panose="02010600030101010101" pitchFamily="2" charset="-122"/>
              </a:rPr>
              <a:t>Step 4</a:t>
            </a:r>
            <a:r>
              <a:rPr lang="zh-CN" altLang="en-US" sz="2400" b="1" dirty="0">
                <a:solidFill>
                  <a:srgbClr val="C00000"/>
                </a:solidFill>
                <a:latin typeface="宋体" panose="02010600030101010101" pitchFamily="2" charset="-122"/>
                <a:ea typeface="宋体" panose="02010600030101010101" pitchFamily="2" charset="-122"/>
              </a:rPr>
              <a:t>：运行</a:t>
            </a:r>
            <a:r>
              <a:rPr lang="en-US" altLang="zh-CN" sz="2400" b="1" dirty="0">
                <a:solidFill>
                  <a:srgbClr val="C00000"/>
                </a:solidFill>
                <a:latin typeface="宋体" panose="02010600030101010101" pitchFamily="2" charset="-122"/>
                <a:ea typeface="宋体" panose="02010600030101010101" pitchFamily="2" charset="-122"/>
              </a:rPr>
              <a:t>python</a:t>
            </a:r>
            <a:r>
              <a:rPr lang="zh-CN" altLang="en-US" sz="2400" b="1" dirty="0">
                <a:solidFill>
                  <a:srgbClr val="C00000"/>
                </a:solidFill>
                <a:latin typeface="宋体" panose="02010600030101010101" pitchFamily="2" charset="-122"/>
                <a:ea typeface="宋体" panose="02010600030101010101" pitchFamily="2" charset="-122"/>
              </a:rPr>
              <a:t>代码</a:t>
            </a:r>
            <a:endParaRPr lang="en-US" altLang="zh-CN" sz="2400" b="1" dirty="0">
              <a:solidFill>
                <a:srgbClr val="C00000"/>
              </a:solidFill>
              <a:latin typeface="宋体" panose="02010600030101010101" pitchFamily="2" charset="-122"/>
              <a:ea typeface="宋体" panose="02010600030101010101" pitchFamily="2" charset="-122"/>
            </a:endParaRPr>
          </a:p>
          <a:p>
            <a:r>
              <a:rPr lang="zh-CN" altLang="en-US" sz="2000" b="1" dirty="0">
                <a:latin typeface="宋体" panose="02010600030101010101" pitchFamily="2" charset="-122"/>
                <a:ea typeface="宋体" panose="02010600030101010101" pitchFamily="2" charset="-122"/>
              </a:rPr>
              <a:t>使用本地</a:t>
            </a:r>
            <a:r>
              <a:rPr lang="en-US" altLang="zh-CN" sz="2000" b="1" dirty="0">
                <a:latin typeface="宋体" panose="02010600030101010101" pitchFamily="2" charset="-122"/>
                <a:ea typeface="宋体" panose="02010600030101010101" pitchFamily="2" charset="-122"/>
              </a:rPr>
              <a:t>API</a:t>
            </a:r>
            <a:r>
              <a:rPr lang="zh-CN" altLang="en-US" sz="2000" b="1" dirty="0">
                <a:latin typeface="宋体" panose="02010600030101010101" pitchFamily="2" charset="-122"/>
                <a:ea typeface="宋体" panose="02010600030101010101" pitchFamily="2" charset="-122"/>
              </a:rPr>
              <a:t>轻量化部署大模型，需要用</a:t>
            </a:r>
            <a:r>
              <a:rPr lang="en-US" altLang="zh-CN" sz="2000" b="1" dirty="0">
                <a:latin typeface="宋体" panose="02010600030101010101" pitchFamily="2" charset="-122"/>
                <a:ea typeface="宋体" panose="02010600030101010101" pitchFamily="2" charset="-122"/>
              </a:rPr>
              <a:t>python</a:t>
            </a:r>
            <a:r>
              <a:rPr lang="zh-CN" altLang="en-US" sz="2000" b="1" dirty="0">
                <a:latin typeface="宋体" panose="02010600030101010101" pitchFamily="2" charset="-122"/>
                <a:ea typeface="宋体" panose="02010600030101010101" pitchFamily="2" charset="-122"/>
              </a:rPr>
              <a:t>代码来调用大模型提供的</a:t>
            </a:r>
            <a:r>
              <a:rPr lang="en-US" altLang="zh-CN" sz="2000" b="1" dirty="0">
                <a:latin typeface="宋体" panose="02010600030101010101" pitchFamily="2" charset="-122"/>
                <a:ea typeface="宋体" panose="02010600030101010101" pitchFamily="2" charset="-122"/>
              </a:rPr>
              <a:t>API</a:t>
            </a:r>
            <a:r>
              <a:rPr lang="zh-CN" altLang="en-US" sz="2000" b="1" dirty="0">
                <a:latin typeface="宋体" panose="02010600030101010101" pitchFamily="2" charset="-122"/>
                <a:ea typeface="宋体" panose="02010600030101010101" pitchFamily="2" charset="-122"/>
              </a:rPr>
              <a:t>接口。进入</a:t>
            </a:r>
            <a:r>
              <a:rPr lang="en-US" altLang="zh-CN" sz="2000" b="1" dirty="0">
                <a:latin typeface="宋体" panose="02010600030101010101" pitchFamily="2" charset="-122"/>
                <a:ea typeface="宋体" panose="02010600030101010101" pitchFamily="2" charset="-122"/>
              </a:rPr>
              <a:t>Visual Studio Code</a:t>
            </a:r>
            <a:r>
              <a:rPr lang="zh-CN" altLang="en-US" sz="2000" b="1" dirty="0">
                <a:latin typeface="宋体" panose="02010600030101010101" pitchFamily="2" charset="-122"/>
                <a:ea typeface="宋体" panose="02010600030101010101" pitchFamily="2" charset="-122"/>
              </a:rPr>
              <a:t>，打开</a:t>
            </a:r>
            <a:r>
              <a:rPr lang="en-US" altLang="zh-CN" sz="2000" b="1" dirty="0">
                <a:latin typeface="宋体" panose="02010600030101010101" pitchFamily="2" charset="-122"/>
                <a:ea typeface="宋体" panose="02010600030101010101" pitchFamily="2" charset="-122"/>
              </a:rPr>
              <a:t>python</a:t>
            </a:r>
            <a:r>
              <a:rPr lang="zh-CN" altLang="en-US" sz="2000" b="1" dirty="0">
                <a:latin typeface="宋体" panose="02010600030101010101" pitchFamily="2" charset="-122"/>
                <a:ea typeface="宋体" panose="02010600030101010101" pitchFamily="2" charset="-122"/>
              </a:rPr>
              <a:t>代码尝试运行。</a:t>
            </a:r>
            <a:endParaRPr lang="en-US" altLang="zh-CN" sz="2000" b="1" dirty="0">
              <a:latin typeface="宋体" panose="02010600030101010101" pitchFamily="2" charset="-122"/>
              <a:ea typeface="宋体" panose="02010600030101010101" pitchFamily="2" charset="-122"/>
            </a:endParaRPr>
          </a:p>
        </p:txBody>
      </p:sp>
      <p:pic>
        <p:nvPicPr>
          <p:cNvPr id="9" name="图片 8">
            <a:extLst>
              <a:ext uri="{FF2B5EF4-FFF2-40B4-BE49-F238E27FC236}">
                <a16:creationId xmlns:a16="http://schemas.microsoft.com/office/drawing/2014/main" id="{EDDF53C4-EA17-7544-0D8B-1A0A87BC908F}"/>
              </a:ext>
            </a:extLst>
          </p:cNvPr>
          <p:cNvPicPr>
            <a:picLocks noChangeAspect="1"/>
          </p:cNvPicPr>
          <p:nvPr/>
        </p:nvPicPr>
        <p:blipFill>
          <a:blip r:embed="rId3"/>
          <a:srcRect r="2001"/>
          <a:stretch/>
        </p:blipFill>
        <p:spPr>
          <a:xfrm>
            <a:off x="108534" y="3192309"/>
            <a:ext cx="6305119" cy="3250469"/>
          </a:xfrm>
          <a:prstGeom prst="rect">
            <a:avLst/>
          </a:prstGeom>
        </p:spPr>
      </p:pic>
      <p:pic>
        <p:nvPicPr>
          <p:cNvPr id="11" name="图片 10">
            <a:extLst>
              <a:ext uri="{FF2B5EF4-FFF2-40B4-BE49-F238E27FC236}">
                <a16:creationId xmlns:a16="http://schemas.microsoft.com/office/drawing/2014/main" id="{594CD78B-4B5B-3F95-AEB6-B1572CB89824}"/>
              </a:ext>
            </a:extLst>
          </p:cNvPr>
          <p:cNvPicPr>
            <a:picLocks noChangeAspect="1"/>
          </p:cNvPicPr>
          <p:nvPr/>
        </p:nvPicPr>
        <p:blipFill>
          <a:blip r:embed="rId4"/>
          <a:stretch>
            <a:fillRect/>
          </a:stretch>
        </p:blipFill>
        <p:spPr>
          <a:xfrm>
            <a:off x="6466938" y="863245"/>
            <a:ext cx="5686540" cy="3341970"/>
          </a:xfrm>
          <a:prstGeom prst="rect">
            <a:avLst/>
          </a:prstGeom>
        </p:spPr>
      </p:pic>
      <p:pic>
        <p:nvPicPr>
          <p:cNvPr id="13" name="图片 12">
            <a:extLst>
              <a:ext uri="{FF2B5EF4-FFF2-40B4-BE49-F238E27FC236}">
                <a16:creationId xmlns:a16="http://schemas.microsoft.com/office/drawing/2014/main" id="{6E977F9F-B670-047F-F77E-8E58757A8EF7}"/>
              </a:ext>
            </a:extLst>
          </p:cNvPr>
          <p:cNvPicPr>
            <a:picLocks noChangeAspect="1"/>
          </p:cNvPicPr>
          <p:nvPr/>
        </p:nvPicPr>
        <p:blipFill>
          <a:blip r:embed="rId5"/>
          <a:srcRect r="20869"/>
          <a:stretch/>
        </p:blipFill>
        <p:spPr>
          <a:xfrm>
            <a:off x="6466938" y="4193033"/>
            <a:ext cx="5686540" cy="724903"/>
          </a:xfrm>
          <a:prstGeom prst="rect">
            <a:avLst/>
          </a:prstGeom>
        </p:spPr>
      </p:pic>
      <p:cxnSp>
        <p:nvCxnSpPr>
          <p:cNvPr id="15" name="连接符: 曲线 14">
            <a:extLst>
              <a:ext uri="{FF2B5EF4-FFF2-40B4-BE49-F238E27FC236}">
                <a16:creationId xmlns:a16="http://schemas.microsoft.com/office/drawing/2014/main" id="{B6EBCC26-1A42-E938-8B5C-F9C77DF90F8E}"/>
              </a:ext>
            </a:extLst>
          </p:cNvPr>
          <p:cNvCxnSpPr/>
          <p:nvPr/>
        </p:nvCxnSpPr>
        <p:spPr>
          <a:xfrm flipV="1">
            <a:off x="2117807" y="4415652"/>
            <a:ext cx="1189350" cy="108970"/>
          </a:xfrm>
          <a:prstGeom prst="curvedConnector3">
            <a:avLst/>
          </a:prstGeom>
          <a:ln>
            <a:solidFill>
              <a:srgbClr val="FF9933"/>
            </a:solidFill>
            <a:tailEnd type="triangle"/>
          </a:ln>
        </p:spPr>
        <p:style>
          <a:lnRef idx="3">
            <a:schemeClr val="accent2"/>
          </a:lnRef>
          <a:fillRef idx="0">
            <a:schemeClr val="accent2"/>
          </a:fillRef>
          <a:effectRef idx="2">
            <a:schemeClr val="accent2"/>
          </a:effectRef>
          <a:fontRef idx="minor">
            <a:schemeClr val="tx1"/>
          </a:fontRef>
        </p:style>
      </p:cxnSp>
      <p:sp>
        <p:nvSpPr>
          <p:cNvPr id="16" name="卷形: 水平 15">
            <a:extLst>
              <a:ext uri="{FF2B5EF4-FFF2-40B4-BE49-F238E27FC236}">
                <a16:creationId xmlns:a16="http://schemas.microsoft.com/office/drawing/2014/main" id="{890F1B6B-FF25-1FE4-C6BD-131E5106451A}"/>
              </a:ext>
            </a:extLst>
          </p:cNvPr>
          <p:cNvSpPr/>
          <p:nvPr/>
        </p:nvSpPr>
        <p:spPr>
          <a:xfrm>
            <a:off x="3453871" y="4259304"/>
            <a:ext cx="1766861" cy="544849"/>
          </a:xfrm>
          <a:prstGeom prst="horizontalScroll">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77BFF5"/>
                </a:solidFill>
              </a:rPr>
              <a:t>注意修改路径</a:t>
            </a:r>
          </a:p>
        </p:txBody>
      </p:sp>
      <p:pic>
        <p:nvPicPr>
          <p:cNvPr id="3" name="图片 2">
            <a:extLst>
              <a:ext uri="{FF2B5EF4-FFF2-40B4-BE49-F238E27FC236}">
                <a16:creationId xmlns:a16="http://schemas.microsoft.com/office/drawing/2014/main" id="{71DE0EBA-ACE6-7B12-D090-76A1339A0B6A}"/>
              </a:ext>
            </a:extLst>
          </p:cNvPr>
          <p:cNvPicPr>
            <a:picLocks noChangeAspect="1"/>
          </p:cNvPicPr>
          <p:nvPr/>
        </p:nvPicPr>
        <p:blipFill>
          <a:blip r:embed="rId6"/>
          <a:stretch>
            <a:fillRect/>
          </a:stretch>
        </p:blipFill>
        <p:spPr>
          <a:xfrm>
            <a:off x="6466938" y="5449106"/>
            <a:ext cx="5686540" cy="993673"/>
          </a:xfrm>
          <a:prstGeom prst="rect">
            <a:avLst/>
          </a:prstGeom>
        </p:spPr>
      </p:pic>
      <p:sp>
        <p:nvSpPr>
          <p:cNvPr id="8" name="矩形 7">
            <a:extLst>
              <a:ext uri="{FF2B5EF4-FFF2-40B4-BE49-F238E27FC236}">
                <a16:creationId xmlns:a16="http://schemas.microsoft.com/office/drawing/2014/main" id="{C31982C1-8D49-5C4B-7881-B3CC9E811E82}"/>
              </a:ext>
            </a:extLst>
          </p:cNvPr>
          <p:cNvSpPr/>
          <p:nvPr/>
        </p:nvSpPr>
        <p:spPr>
          <a:xfrm>
            <a:off x="1350801" y="4343462"/>
            <a:ext cx="1092468" cy="14437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4" name="卷形: 水平 13">
            <a:extLst>
              <a:ext uri="{FF2B5EF4-FFF2-40B4-BE49-F238E27FC236}">
                <a16:creationId xmlns:a16="http://schemas.microsoft.com/office/drawing/2014/main" id="{334232EB-470D-F90C-AE72-D86E2A670AD4}"/>
              </a:ext>
            </a:extLst>
          </p:cNvPr>
          <p:cNvSpPr/>
          <p:nvPr/>
        </p:nvSpPr>
        <p:spPr>
          <a:xfrm>
            <a:off x="6521115" y="4904257"/>
            <a:ext cx="5524901" cy="544849"/>
          </a:xfrm>
          <a:prstGeom prst="horizontalScroll">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77BFF5"/>
                </a:solidFill>
              </a:rPr>
              <a:t>出现如下提示说明</a:t>
            </a:r>
            <a:r>
              <a:rPr lang="en-US" altLang="zh-CN" b="1" dirty="0" err="1">
                <a:solidFill>
                  <a:srgbClr val="77BFF5"/>
                </a:solidFill>
              </a:rPr>
              <a:t>uvicorn</a:t>
            </a:r>
            <a:r>
              <a:rPr lang="zh-CN" altLang="en-US" b="1" dirty="0">
                <a:solidFill>
                  <a:srgbClr val="77BFF5"/>
                </a:solidFill>
              </a:rPr>
              <a:t>成功启动，等待</a:t>
            </a:r>
            <a:r>
              <a:rPr lang="en-US" altLang="zh-CN" b="1" dirty="0">
                <a:solidFill>
                  <a:srgbClr val="77BFF5"/>
                </a:solidFill>
              </a:rPr>
              <a:t>HTTP</a:t>
            </a:r>
            <a:r>
              <a:rPr lang="zh-CN" altLang="en-US" b="1" dirty="0">
                <a:solidFill>
                  <a:srgbClr val="77BFF5"/>
                </a:solidFill>
              </a:rPr>
              <a:t>请求</a:t>
            </a:r>
          </a:p>
        </p:txBody>
      </p:sp>
      <p:cxnSp>
        <p:nvCxnSpPr>
          <p:cNvPr id="12" name="连接符: 曲线 11">
            <a:extLst>
              <a:ext uri="{FF2B5EF4-FFF2-40B4-BE49-F238E27FC236}">
                <a16:creationId xmlns:a16="http://schemas.microsoft.com/office/drawing/2014/main" id="{DE46F141-74AB-0FEA-23EC-C61D6632D562}"/>
              </a:ext>
            </a:extLst>
          </p:cNvPr>
          <p:cNvCxnSpPr>
            <a:cxnSpLocks/>
          </p:cNvCxnSpPr>
          <p:nvPr/>
        </p:nvCxnSpPr>
        <p:spPr>
          <a:xfrm rot="5400000" flipH="1" flipV="1">
            <a:off x="6498302" y="5426699"/>
            <a:ext cx="385007" cy="127622"/>
          </a:xfrm>
          <a:prstGeom prst="curvedConnector3">
            <a:avLst>
              <a:gd name="adj1" fmla="val 50000"/>
            </a:avLst>
          </a:prstGeom>
          <a:ln>
            <a:solidFill>
              <a:srgbClr val="FF9933"/>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53552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1">
            <a:extLst>
              <a:ext uri="{FF2B5EF4-FFF2-40B4-BE49-F238E27FC236}">
                <a16:creationId xmlns:a16="http://schemas.microsoft.com/office/drawing/2014/main" id="{5923AE6D-ECBE-FFF9-BA50-74B877EFF426}"/>
              </a:ext>
            </a:extLst>
          </p:cNvPr>
          <p:cNvSpPr/>
          <p:nvPr>
            <p:custDataLst>
              <p:tags r:id="rId1"/>
            </p:custDataLst>
          </p:nvPr>
        </p:nvSpPr>
        <p:spPr>
          <a:xfrm>
            <a:off x="223954" y="999860"/>
            <a:ext cx="5872046" cy="1159778"/>
          </a:xfrm>
          <a:prstGeom prst="roundRect">
            <a:avLst/>
          </a:prstGeom>
          <a:solidFill>
            <a:schemeClr val="accent1">
              <a:lumMod val="40000"/>
              <a:lumOff val="60000"/>
              <a:alpha val="31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 name="任意多边形 5">
            <a:extLst>
              <a:ext uri="{FF2B5EF4-FFF2-40B4-BE49-F238E27FC236}">
                <a16:creationId xmlns:a16="http://schemas.microsoft.com/office/drawing/2014/main" id="{1BEB1D43-B43E-A5B8-F9CD-6950C5928A2A}"/>
              </a:ext>
            </a:extLst>
          </p:cNvPr>
          <p:cNvSpPr/>
          <p:nvPr/>
        </p:nvSpPr>
        <p:spPr>
          <a:xfrm rot="10800000" flipH="1">
            <a:off x="11026" y="221085"/>
            <a:ext cx="7841129" cy="506095"/>
          </a:xfrm>
          <a:custGeom>
            <a:avLst/>
            <a:gdLst>
              <a:gd name="connsiteX0" fmla="*/ 0 w 10456"/>
              <a:gd name="connsiteY0" fmla="*/ 0 h 1986"/>
              <a:gd name="connsiteX1" fmla="*/ 10116 w 10456"/>
              <a:gd name="connsiteY1" fmla="*/ 0 h 1986"/>
              <a:gd name="connsiteX2" fmla="*/ 10456 w 10456"/>
              <a:gd name="connsiteY2" fmla="*/ 340 h 1986"/>
              <a:gd name="connsiteX3" fmla="*/ 10447 w 10456"/>
              <a:gd name="connsiteY3" fmla="*/ 1986 h 1986"/>
              <a:gd name="connsiteX4" fmla="*/ 0 w 10456"/>
              <a:gd name="connsiteY4" fmla="*/ 1980 h 1986"/>
              <a:gd name="connsiteX5" fmla="*/ 0 w 10456"/>
              <a:gd name="connsiteY5" fmla="*/ 0 h 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6" h="1986">
                <a:moveTo>
                  <a:pt x="0" y="0"/>
                </a:moveTo>
                <a:lnTo>
                  <a:pt x="10116" y="0"/>
                </a:lnTo>
                <a:cubicBezTo>
                  <a:pt x="10304" y="0"/>
                  <a:pt x="10456" y="152"/>
                  <a:pt x="10456" y="340"/>
                </a:cubicBezTo>
                <a:lnTo>
                  <a:pt x="10447" y="1986"/>
                </a:lnTo>
                <a:lnTo>
                  <a:pt x="0" y="1980"/>
                </a:lnTo>
                <a:lnTo>
                  <a:pt x="0" y="0"/>
                </a:lnTo>
                <a:close/>
              </a:path>
            </a:pathLst>
          </a:custGeom>
          <a:solidFill>
            <a:schemeClr val="accent5">
              <a:lumMod val="75000"/>
            </a:schemeClr>
          </a:solidFill>
          <a:ln>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D5DA0B2B-7D04-85E4-5AEA-3FDFC2856D90}"/>
              </a:ext>
            </a:extLst>
          </p:cNvPr>
          <p:cNvSpPr txBox="1"/>
          <p:nvPr/>
        </p:nvSpPr>
        <p:spPr>
          <a:xfrm>
            <a:off x="86810" y="212522"/>
            <a:ext cx="7809005" cy="523220"/>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本地</a:t>
            </a:r>
            <a:r>
              <a:rPr lang="en-US" altLang="zh-CN" sz="2800" b="1" dirty="0">
                <a:solidFill>
                  <a:schemeClr val="bg1"/>
                </a:solidFill>
                <a:latin typeface="宋体" panose="02010600030101010101" pitchFamily="2" charset="-122"/>
                <a:ea typeface="宋体" panose="02010600030101010101" pitchFamily="2" charset="-122"/>
              </a:rPr>
              <a:t>API</a:t>
            </a:r>
            <a:r>
              <a:rPr lang="zh-CN" altLang="en-US" sz="2800" b="1" dirty="0">
                <a:solidFill>
                  <a:schemeClr val="bg1"/>
                </a:solidFill>
                <a:latin typeface="宋体" panose="02010600030101010101" pitchFamily="2" charset="-122"/>
                <a:ea typeface="宋体" panose="02010600030101010101" pitchFamily="2" charset="-122"/>
              </a:rPr>
              <a:t>轻量化部署部署</a:t>
            </a:r>
            <a:r>
              <a:rPr lang="en-US" altLang="zh-CN" sz="2800" b="1" dirty="0">
                <a:solidFill>
                  <a:schemeClr val="bg1"/>
                </a:solidFill>
                <a:latin typeface="宋体" panose="02010600030101010101" pitchFamily="2" charset="-122"/>
                <a:ea typeface="宋体" panose="02010600030101010101" pitchFamily="2" charset="-122"/>
              </a:rPr>
              <a:t>Deepseek-r1:1.5B</a:t>
            </a:r>
            <a:r>
              <a:rPr lang="zh-CN" altLang="en-US" sz="2800" b="1" dirty="0">
                <a:solidFill>
                  <a:schemeClr val="bg1"/>
                </a:solidFill>
                <a:latin typeface="宋体" panose="02010600030101010101" pitchFamily="2" charset="-122"/>
                <a:ea typeface="宋体" panose="02010600030101010101" pitchFamily="2" charset="-122"/>
              </a:rPr>
              <a:t>模型</a:t>
            </a:r>
          </a:p>
        </p:txBody>
      </p:sp>
      <p:sp>
        <p:nvSpPr>
          <p:cNvPr id="6" name="文本框 5">
            <a:extLst>
              <a:ext uri="{FF2B5EF4-FFF2-40B4-BE49-F238E27FC236}">
                <a16:creationId xmlns:a16="http://schemas.microsoft.com/office/drawing/2014/main" id="{0F099493-95DE-E605-AED8-E0C6EED61D1A}"/>
              </a:ext>
            </a:extLst>
          </p:cNvPr>
          <p:cNvSpPr txBox="1"/>
          <p:nvPr/>
        </p:nvSpPr>
        <p:spPr>
          <a:xfrm>
            <a:off x="223954" y="1044489"/>
            <a:ext cx="5872046" cy="1077218"/>
          </a:xfrm>
          <a:prstGeom prst="rect">
            <a:avLst/>
          </a:prstGeom>
          <a:noFill/>
        </p:spPr>
        <p:txBody>
          <a:bodyPr wrap="square">
            <a:spAutoFit/>
          </a:bodyPr>
          <a:lstStyle/>
          <a:p>
            <a:r>
              <a:rPr lang="en-US" altLang="zh-CN" sz="2400" b="1" dirty="0">
                <a:solidFill>
                  <a:srgbClr val="C00000"/>
                </a:solidFill>
                <a:latin typeface="宋体" panose="02010600030101010101" pitchFamily="2" charset="-122"/>
                <a:ea typeface="宋体" panose="02010600030101010101" pitchFamily="2" charset="-122"/>
              </a:rPr>
              <a:t>Step 5</a:t>
            </a:r>
            <a:r>
              <a:rPr lang="zh-CN" altLang="en-US" sz="2400" b="1" dirty="0">
                <a:solidFill>
                  <a:srgbClr val="C00000"/>
                </a:solidFill>
                <a:latin typeface="宋体" panose="02010600030101010101" pitchFamily="2" charset="-122"/>
                <a:ea typeface="宋体" panose="02010600030101010101" pitchFamily="2" charset="-122"/>
              </a:rPr>
              <a:t>：测试</a:t>
            </a:r>
            <a:r>
              <a:rPr lang="en-US" altLang="zh-CN" sz="2400" b="1" dirty="0">
                <a:solidFill>
                  <a:srgbClr val="C00000"/>
                </a:solidFill>
                <a:latin typeface="宋体" panose="02010600030101010101" pitchFamily="2" charset="-122"/>
                <a:ea typeface="宋体" panose="02010600030101010101" pitchFamily="2" charset="-122"/>
              </a:rPr>
              <a:t>API</a:t>
            </a:r>
            <a:r>
              <a:rPr lang="zh-CN" altLang="en-US" sz="2400" b="1" dirty="0">
                <a:solidFill>
                  <a:srgbClr val="C00000"/>
                </a:solidFill>
                <a:latin typeface="宋体" panose="02010600030101010101" pitchFamily="2" charset="-122"/>
                <a:ea typeface="宋体" panose="02010600030101010101" pitchFamily="2" charset="-122"/>
              </a:rPr>
              <a:t>功能，观察模型输出</a:t>
            </a:r>
            <a:endParaRPr lang="en-US" altLang="zh-CN" sz="2400" b="1" dirty="0">
              <a:solidFill>
                <a:srgbClr val="C00000"/>
              </a:solidFill>
              <a:latin typeface="宋体" panose="02010600030101010101" pitchFamily="2" charset="-122"/>
              <a:ea typeface="宋体" panose="02010600030101010101" pitchFamily="2" charset="-122"/>
            </a:endParaRPr>
          </a:p>
          <a:p>
            <a:r>
              <a:rPr lang="zh-CN" altLang="en-US" sz="2000" b="1" dirty="0">
                <a:latin typeface="宋体" panose="02010600030101010101" pitchFamily="2" charset="-122"/>
                <a:ea typeface="宋体" panose="02010600030101010101" pitchFamily="2" charset="-122"/>
              </a:rPr>
              <a:t>在</a:t>
            </a:r>
            <a:r>
              <a:rPr lang="en-US" altLang="zh-CN" sz="2000" b="1" dirty="0" err="1">
                <a:latin typeface="宋体" panose="02010600030101010101" pitchFamily="2" charset="-122"/>
                <a:ea typeface="宋体" panose="02010600030101010101" pitchFamily="2" charset="-122"/>
              </a:rPr>
              <a:t>uvicorn</a:t>
            </a:r>
            <a:r>
              <a:rPr lang="zh-CN" altLang="en-US" sz="2000" b="1" dirty="0">
                <a:latin typeface="宋体" panose="02010600030101010101" pitchFamily="2" charset="-122"/>
                <a:ea typeface="宋体" panose="02010600030101010101" pitchFamily="2" charset="-122"/>
              </a:rPr>
              <a:t>成功连接后，使用</a:t>
            </a:r>
            <a:r>
              <a:rPr lang="en-US" altLang="zh-CN" sz="2000" b="1" dirty="0">
                <a:latin typeface="宋体" panose="02010600030101010101" pitchFamily="2" charset="-122"/>
                <a:ea typeface="宋体" panose="02010600030101010101" pitchFamily="2" charset="-122"/>
              </a:rPr>
              <a:t>python</a:t>
            </a:r>
            <a:r>
              <a:rPr lang="zh-CN" altLang="en-US" sz="2000" b="1" dirty="0">
                <a:latin typeface="宋体" panose="02010600030101010101" pitchFamily="2" charset="-122"/>
                <a:ea typeface="宋体" panose="02010600030101010101" pitchFamily="2" charset="-122"/>
              </a:rPr>
              <a:t>脚本进行测试，观察模型输出。</a:t>
            </a:r>
            <a:endParaRPr lang="en-US" altLang="zh-CN" sz="2000" b="1" dirty="0">
              <a:latin typeface="宋体" panose="02010600030101010101" pitchFamily="2" charset="-122"/>
              <a:ea typeface="宋体" panose="02010600030101010101" pitchFamily="2" charset="-122"/>
            </a:endParaRPr>
          </a:p>
        </p:txBody>
      </p:sp>
      <p:pic>
        <p:nvPicPr>
          <p:cNvPr id="8" name="图片 7">
            <a:extLst>
              <a:ext uri="{FF2B5EF4-FFF2-40B4-BE49-F238E27FC236}">
                <a16:creationId xmlns:a16="http://schemas.microsoft.com/office/drawing/2014/main" id="{CFE7401E-1DD0-F7FB-DA5E-5BF6DE8B4565}"/>
              </a:ext>
            </a:extLst>
          </p:cNvPr>
          <p:cNvPicPr>
            <a:picLocks noChangeAspect="1"/>
          </p:cNvPicPr>
          <p:nvPr/>
        </p:nvPicPr>
        <p:blipFill>
          <a:blip r:embed="rId3"/>
          <a:stretch>
            <a:fillRect/>
          </a:stretch>
        </p:blipFill>
        <p:spPr>
          <a:xfrm>
            <a:off x="231435" y="2204267"/>
            <a:ext cx="7187740" cy="1558250"/>
          </a:xfrm>
          <a:prstGeom prst="rect">
            <a:avLst/>
          </a:prstGeom>
        </p:spPr>
      </p:pic>
      <p:pic>
        <p:nvPicPr>
          <p:cNvPr id="11" name="图片 10">
            <a:extLst>
              <a:ext uri="{FF2B5EF4-FFF2-40B4-BE49-F238E27FC236}">
                <a16:creationId xmlns:a16="http://schemas.microsoft.com/office/drawing/2014/main" id="{1A84A6DF-C606-D744-7363-3EF8A0E779E8}"/>
              </a:ext>
            </a:extLst>
          </p:cNvPr>
          <p:cNvPicPr>
            <a:picLocks noChangeAspect="1"/>
          </p:cNvPicPr>
          <p:nvPr/>
        </p:nvPicPr>
        <p:blipFill>
          <a:blip r:embed="rId4"/>
          <a:stretch>
            <a:fillRect/>
          </a:stretch>
        </p:blipFill>
        <p:spPr>
          <a:xfrm>
            <a:off x="223954" y="4594344"/>
            <a:ext cx="11708328" cy="897822"/>
          </a:xfrm>
          <a:prstGeom prst="rect">
            <a:avLst/>
          </a:prstGeom>
        </p:spPr>
      </p:pic>
      <p:sp>
        <p:nvSpPr>
          <p:cNvPr id="12" name="矩形: 圆角 11">
            <a:extLst>
              <a:ext uri="{FF2B5EF4-FFF2-40B4-BE49-F238E27FC236}">
                <a16:creationId xmlns:a16="http://schemas.microsoft.com/office/drawing/2014/main" id="{EC5122B1-9488-92D9-EA86-FF7412BCD6EA}"/>
              </a:ext>
            </a:extLst>
          </p:cNvPr>
          <p:cNvSpPr/>
          <p:nvPr/>
        </p:nvSpPr>
        <p:spPr>
          <a:xfrm>
            <a:off x="231435" y="3802576"/>
            <a:ext cx="3700155" cy="75170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宋体" panose="02010600030101010101" pitchFamily="2" charset="-122"/>
                <a:ea typeface="宋体" panose="02010600030101010101" pitchFamily="2" charset="-122"/>
              </a:rPr>
              <a:t>示例输出</a:t>
            </a:r>
          </a:p>
        </p:txBody>
      </p:sp>
      <p:pic>
        <p:nvPicPr>
          <p:cNvPr id="16" name="图片 15">
            <a:extLst>
              <a:ext uri="{FF2B5EF4-FFF2-40B4-BE49-F238E27FC236}">
                <a16:creationId xmlns:a16="http://schemas.microsoft.com/office/drawing/2014/main" id="{973AC1AD-E23A-D7FA-7E06-EFFC3AB2ECC2}"/>
              </a:ext>
            </a:extLst>
          </p:cNvPr>
          <p:cNvPicPr>
            <a:picLocks noChangeAspect="1"/>
          </p:cNvPicPr>
          <p:nvPr/>
        </p:nvPicPr>
        <p:blipFill>
          <a:blip r:embed="rId5"/>
          <a:stretch>
            <a:fillRect/>
          </a:stretch>
        </p:blipFill>
        <p:spPr>
          <a:xfrm>
            <a:off x="4299988" y="2204267"/>
            <a:ext cx="7892012" cy="1558250"/>
          </a:xfrm>
          <a:prstGeom prst="rect">
            <a:avLst/>
          </a:prstGeom>
        </p:spPr>
      </p:pic>
      <p:sp>
        <p:nvSpPr>
          <p:cNvPr id="9" name="卷形: 水平 8">
            <a:extLst>
              <a:ext uri="{FF2B5EF4-FFF2-40B4-BE49-F238E27FC236}">
                <a16:creationId xmlns:a16="http://schemas.microsoft.com/office/drawing/2014/main" id="{D2A7D913-AB62-E114-0CD7-4FF8FF13960A}"/>
              </a:ext>
            </a:extLst>
          </p:cNvPr>
          <p:cNvSpPr/>
          <p:nvPr/>
        </p:nvSpPr>
        <p:spPr>
          <a:xfrm>
            <a:off x="8137546" y="2391368"/>
            <a:ext cx="3823019" cy="657082"/>
          </a:xfrm>
          <a:prstGeom prst="horizontalScroll">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9933"/>
                </a:solidFill>
              </a:rPr>
              <a:t>编写</a:t>
            </a:r>
            <a:r>
              <a:rPr lang="en-US" altLang="zh-CN" b="1" dirty="0">
                <a:solidFill>
                  <a:srgbClr val="FF9933"/>
                </a:solidFill>
              </a:rPr>
              <a:t>python</a:t>
            </a:r>
            <a:r>
              <a:rPr lang="zh-CN" altLang="en-US" b="1" dirty="0">
                <a:solidFill>
                  <a:srgbClr val="FF9933"/>
                </a:solidFill>
              </a:rPr>
              <a:t>脚本，让模型介绍自己</a:t>
            </a:r>
          </a:p>
        </p:txBody>
      </p:sp>
      <p:pic>
        <p:nvPicPr>
          <p:cNvPr id="18" name="图片 17">
            <a:extLst>
              <a:ext uri="{FF2B5EF4-FFF2-40B4-BE49-F238E27FC236}">
                <a16:creationId xmlns:a16="http://schemas.microsoft.com/office/drawing/2014/main" id="{8383DA16-4E67-69FE-EBB6-02402037040C}"/>
              </a:ext>
            </a:extLst>
          </p:cNvPr>
          <p:cNvPicPr>
            <a:picLocks noChangeAspect="1"/>
          </p:cNvPicPr>
          <p:nvPr/>
        </p:nvPicPr>
        <p:blipFill>
          <a:blip r:embed="rId6"/>
          <a:stretch>
            <a:fillRect/>
          </a:stretch>
        </p:blipFill>
        <p:spPr>
          <a:xfrm>
            <a:off x="223954" y="5386112"/>
            <a:ext cx="11708328" cy="1164129"/>
          </a:xfrm>
          <a:prstGeom prst="rect">
            <a:avLst/>
          </a:prstGeom>
        </p:spPr>
      </p:pic>
    </p:spTree>
    <p:extLst>
      <p:ext uri="{BB962C8B-B14F-4D97-AF65-F5344CB8AC3E}">
        <p14:creationId xmlns:p14="http://schemas.microsoft.com/office/powerpoint/2010/main" val="170998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randombar(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randombar(horizontal)">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820" y="236855"/>
            <a:ext cx="1886585" cy="417195"/>
          </a:xfrm>
          <a:prstGeom prst="rect">
            <a:avLst/>
          </a:prstGeom>
          <a:noFill/>
        </p:spPr>
        <p:txBody>
          <a:bodyPr wrap="square" rtlCol="0">
            <a:noAutofit/>
          </a:bodyPr>
          <a:lstStyle/>
          <a:p>
            <a:r>
              <a:rPr lang="zh-CN" altLang="en-US" sz="2800">
                <a:solidFill>
                  <a:schemeClr val="bg1"/>
                </a:solidFill>
                <a:latin typeface="宋体" panose="02010600030101010101" pitchFamily="2" charset="-122"/>
                <a:ea typeface="宋体" panose="02010600030101010101" pitchFamily="2" charset="-122"/>
              </a:rPr>
              <a:t>群众背景</a:t>
            </a:r>
          </a:p>
        </p:txBody>
      </p:sp>
      <p:sp>
        <p:nvSpPr>
          <p:cNvPr id="4" name="任意多边形 3"/>
          <p:cNvSpPr/>
          <p:nvPr/>
        </p:nvSpPr>
        <p:spPr>
          <a:xfrm rot="10800000" flipH="1">
            <a:off x="0" y="236855"/>
            <a:ext cx="6514465" cy="506095"/>
          </a:xfrm>
          <a:custGeom>
            <a:avLst/>
            <a:gdLst>
              <a:gd name="connsiteX0" fmla="*/ 0 w 10456"/>
              <a:gd name="connsiteY0" fmla="*/ 0 h 1986"/>
              <a:gd name="connsiteX1" fmla="*/ 10116 w 10456"/>
              <a:gd name="connsiteY1" fmla="*/ 0 h 1986"/>
              <a:gd name="connsiteX2" fmla="*/ 10456 w 10456"/>
              <a:gd name="connsiteY2" fmla="*/ 340 h 1986"/>
              <a:gd name="connsiteX3" fmla="*/ 10447 w 10456"/>
              <a:gd name="connsiteY3" fmla="*/ 1986 h 1986"/>
              <a:gd name="connsiteX4" fmla="*/ 0 w 10456"/>
              <a:gd name="connsiteY4" fmla="*/ 1980 h 1986"/>
              <a:gd name="connsiteX5" fmla="*/ 0 w 10456"/>
              <a:gd name="connsiteY5" fmla="*/ 0 h 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6" h="1986">
                <a:moveTo>
                  <a:pt x="0" y="0"/>
                </a:moveTo>
                <a:lnTo>
                  <a:pt x="10116" y="0"/>
                </a:lnTo>
                <a:cubicBezTo>
                  <a:pt x="10304" y="0"/>
                  <a:pt x="10456" y="152"/>
                  <a:pt x="10456" y="340"/>
                </a:cubicBezTo>
                <a:lnTo>
                  <a:pt x="10447" y="1986"/>
                </a:lnTo>
                <a:lnTo>
                  <a:pt x="0" y="1980"/>
                </a:lnTo>
                <a:lnTo>
                  <a:pt x="0" y="0"/>
                </a:lnTo>
                <a:close/>
              </a:path>
            </a:pathLst>
          </a:custGeom>
          <a:solidFill>
            <a:schemeClr val="accent5">
              <a:lumMod val="75000"/>
            </a:schemeClr>
          </a:solidFill>
          <a:ln>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41300" y="236855"/>
            <a:ext cx="7182485" cy="521970"/>
          </a:xfrm>
          <a:prstGeom prst="rect">
            <a:avLst/>
          </a:prstGeom>
          <a:noFill/>
        </p:spPr>
        <p:txBody>
          <a:bodyPr wrap="square" rtlCol="0">
            <a:spAutoFit/>
          </a:bodyPr>
          <a:lstStyle/>
          <a:p>
            <a:r>
              <a:rPr lang="en-US" altLang="zh-CN" sz="2800" b="1">
                <a:solidFill>
                  <a:schemeClr val="bg1"/>
                </a:solidFill>
                <a:latin typeface="宋体" panose="02010600030101010101" pitchFamily="2" charset="-122"/>
                <a:ea typeface="宋体" panose="02010600030101010101" pitchFamily="2" charset="-122"/>
              </a:rPr>
              <a:t>LM Studio</a:t>
            </a:r>
            <a:r>
              <a:rPr lang="zh-CN" altLang="en-US" sz="2800" b="1">
                <a:solidFill>
                  <a:schemeClr val="bg1"/>
                </a:solidFill>
                <a:latin typeface="宋体" panose="02010600030101010101" pitchFamily="2" charset="-122"/>
                <a:ea typeface="宋体" panose="02010600030101010101" pitchFamily="2" charset="-122"/>
              </a:rPr>
              <a:t>部署</a:t>
            </a:r>
            <a:r>
              <a:rPr lang="en-US" altLang="zh-CN" sz="2800" b="1">
                <a:solidFill>
                  <a:schemeClr val="bg1"/>
                </a:solidFill>
                <a:latin typeface="宋体" panose="02010600030101010101" pitchFamily="2" charset="-122"/>
                <a:ea typeface="宋体" panose="02010600030101010101" pitchFamily="2" charset="-122"/>
              </a:rPr>
              <a:t>Deepseek-r1:1.5B</a:t>
            </a:r>
            <a:r>
              <a:rPr lang="zh-CN" altLang="en-US" sz="2800" b="1">
                <a:solidFill>
                  <a:schemeClr val="bg1"/>
                </a:solidFill>
                <a:latin typeface="宋体" panose="02010600030101010101" pitchFamily="2" charset="-122"/>
                <a:ea typeface="宋体" panose="02010600030101010101" pitchFamily="2" charset="-122"/>
              </a:rPr>
              <a:t>模型</a:t>
            </a:r>
          </a:p>
        </p:txBody>
      </p:sp>
      <p:sp>
        <p:nvSpPr>
          <p:cNvPr id="12" name="圆角矩形 11"/>
          <p:cNvSpPr/>
          <p:nvPr>
            <p:custDataLst>
              <p:tags r:id="rId1"/>
            </p:custDataLst>
          </p:nvPr>
        </p:nvSpPr>
        <p:spPr>
          <a:xfrm>
            <a:off x="295275" y="875665"/>
            <a:ext cx="5688330" cy="5708015"/>
          </a:xfrm>
          <a:prstGeom prst="roundRect">
            <a:avLst/>
          </a:prstGeom>
          <a:solidFill>
            <a:schemeClr val="accent1">
              <a:lumMod val="40000"/>
              <a:lumOff val="60000"/>
              <a:alpha val="31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custDataLst>
              <p:tags r:id="rId2"/>
            </p:custDataLst>
          </p:nvPr>
        </p:nvSpPr>
        <p:spPr>
          <a:xfrm>
            <a:off x="455295" y="1077595"/>
            <a:ext cx="5311140" cy="368300"/>
          </a:xfrm>
          <a:prstGeom prst="rect">
            <a:avLst/>
          </a:prstGeom>
          <a:noFill/>
        </p:spPr>
        <p:txBody>
          <a:bodyPr wrap="square" rtlCol="0">
            <a:spAutoFit/>
          </a:bodyPr>
          <a:lstStyle/>
          <a:p>
            <a:r>
              <a:rPr lang="en-US" altLang="zh-CN" b="1" dirty="0">
                <a:solidFill>
                  <a:srgbClr val="C00000"/>
                </a:solidFill>
                <a:latin typeface="宋体" panose="02010600030101010101" pitchFamily="2" charset="-122"/>
                <a:ea typeface="宋体" panose="02010600030101010101" pitchFamily="2" charset="-122"/>
                <a:cs typeface="Arial Rounded MT Bold" panose="020F0704030504030204" charset="0"/>
              </a:rPr>
              <a:t>Step1</a:t>
            </a:r>
            <a:r>
              <a:rPr lang="zh-CN" altLang="en-US" b="1" dirty="0">
                <a:solidFill>
                  <a:srgbClr val="C00000"/>
                </a:solidFill>
                <a:latin typeface="宋体" panose="02010600030101010101" pitchFamily="2" charset="-122"/>
                <a:ea typeface="宋体" panose="02010600030101010101" pitchFamily="2" charset="-122"/>
                <a:cs typeface="Arial Rounded MT Bold" panose="020F0704030504030204" charset="0"/>
              </a:rPr>
              <a:t>：下载</a:t>
            </a:r>
            <a:r>
              <a:rPr lang="en-US" altLang="zh-CN" b="1" dirty="0">
                <a:solidFill>
                  <a:srgbClr val="C00000"/>
                </a:solidFill>
                <a:latin typeface="宋体" panose="02010600030101010101" pitchFamily="2" charset="-122"/>
                <a:ea typeface="宋体" panose="02010600030101010101" pitchFamily="2" charset="-122"/>
                <a:cs typeface="Arial Rounded MT Bold" panose="020F0704030504030204" charset="0"/>
              </a:rPr>
              <a:t>LM Studio</a:t>
            </a:r>
            <a:r>
              <a:rPr lang="zh-CN" altLang="en-US" b="1" dirty="0">
                <a:solidFill>
                  <a:srgbClr val="C00000"/>
                </a:solidFill>
                <a:latin typeface="宋体" panose="02010600030101010101" pitchFamily="2" charset="-122"/>
                <a:ea typeface="宋体" panose="02010600030101010101" pitchFamily="2" charset="-122"/>
                <a:cs typeface="Arial Rounded MT Bold" panose="020F0704030504030204" charset="0"/>
              </a:rPr>
              <a:t>软件</a:t>
            </a:r>
          </a:p>
        </p:txBody>
      </p:sp>
      <p:sp>
        <p:nvSpPr>
          <p:cNvPr id="7" name="文本框 6"/>
          <p:cNvSpPr txBox="1"/>
          <p:nvPr>
            <p:custDataLst>
              <p:tags r:id="rId3"/>
            </p:custDataLst>
          </p:nvPr>
        </p:nvSpPr>
        <p:spPr>
          <a:xfrm>
            <a:off x="455295" y="1370330"/>
            <a:ext cx="5440045" cy="645160"/>
          </a:xfrm>
          <a:prstGeom prst="rect">
            <a:avLst/>
          </a:prstGeom>
          <a:noFill/>
        </p:spPr>
        <p:txBody>
          <a:bodyPr wrap="square" rtlCol="0">
            <a:spAutoFit/>
          </a:bodyPr>
          <a:lstStyle/>
          <a:p>
            <a:r>
              <a:rPr lang="en-US" altLang="zh-CN" b="1" dirty="0" err="1">
                <a:latin typeface="宋体" panose="02010600030101010101" pitchFamily="2" charset="-122"/>
                <a:ea typeface="宋体" panose="02010600030101010101" pitchFamily="2" charset="-122"/>
                <a:cs typeface="华文中宋" panose="02010600040101010101" charset="-122"/>
              </a:rPr>
              <a:t>打开官网地址</a:t>
            </a:r>
            <a:r>
              <a:rPr lang="zh-CN" altLang="en-US" b="1" dirty="0">
                <a:latin typeface="宋体" panose="02010600030101010101" pitchFamily="2" charset="-122"/>
                <a:ea typeface="宋体" panose="02010600030101010101" pitchFamily="2" charset="-122"/>
                <a:cs typeface="华文中宋" panose="02010600040101010101" charset="-122"/>
              </a:rPr>
              <a:t>：</a:t>
            </a:r>
            <a:r>
              <a:rPr lang="en-US" altLang="zh-CN" b="1" dirty="0">
                <a:latin typeface="宋体" panose="02010600030101010101" pitchFamily="2" charset="-122"/>
                <a:ea typeface="宋体" panose="02010600030101010101" pitchFamily="2" charset="-122"/>
                <a:cs typeface="华文中宋" panose="02010600040101010101" charset="-122"/>
                <a:sym typeface="+mn-ea"/>
              </a:rPr>
              <a:t>https://lm-studio.cn/</a:t>
            </a:r>
            <a:r>
              <a:rPr lang="zh-CN" altLang="en-US" b="1" dirty="0">
                <a:latin typeface="宋体" panose="02010600030101010101" pitchFamily="2" charset="-122"/>
                <a:ea typeface="宋体" panose="02010600030101010101" pitchFamily="2" charset="-122"/>
                <a:cs typeface="华文中宋" panose="02010600040101010101" charset="-122"/>
                <a:sym typeface="+mn-ea"/>
              </a:rPr>
              <a:t>，根据电脑系统下载对应的安装包，然后安装即可。</a:t>
            </a:r>
          </a:p>
        </p:txBody>
      </p:sp>
      <p:sp>
        <p:nvSpPr>
          <p:cNvPr id="5" name="文本框 4"/>
          <p:cNvSpPr txBox="1"/>
          <p:nvPr>
            <p:custDataLst>
              <p:tags r:id="rId4"/>
            </p:custDataLst>
          </p:nvPr>
        </p:nvSpPr>
        <p:spPr>
          <a:xfrm>
            <a:off x="455295" y="2034540"/>
            <a:ext cx="5311140" cy="368300"/>
          </a:xfrm>
          <a:prstGeom prst="rect">
            <a:avLst/>
          </a:prstGeom>
          <a:noFill/>
        </p:spPr>
        <p:txBody>
          <a:bodyPr wrap="square" rtlCol="0">
            <a:spAutoFit/>
          </a:bodyPr>
          <a:lstStyle/>
          <a:p>
            <a:r>
              <a:rPr lang="en-US" altLang="zh-CN" b="1" dirty="0">
                <a:solidFill>
                  <a:srgbClr val="C00000"/>
                </a:solidFill>
                <a:latin typeface="宋体" panose="02010600030101010101" pitchFamily="2" charset="-122"/>
                <a:ea typeface="宋体" panose="02010600030101010101" pitchFamily="2" charset="-122"/>
                <a:cs typeface="Arial Rounded MT Bold" panose="020F0704030504030204" charset="0"/>
              </a:rPr>
              <a:t>Step2</a:t>
            </a:r>
            <a:r>
              <a:rPr lang="zh-CN" altLang="en-US" b="1" dirty="0">
                <a:solidFill>
                  <a:srgbClr val="C00000"/>
                </a:solidFill>
                <a:latin typeface="宋体" panose="02010600030101010101" pitchFamily="2" charset="-122"/>
                <a:ea typeface="宋体" panose="02010600030101010101" pitchFamily="2" charset="-122"/>
                <a:cs typeface="Arial Rounded MT Bold" panose="020F0704030504030204" charset="0"/>
              </a:rPr>
              <a:t>：在魔搭社区中下载模型文件</a:t>
            </a:r>
          </a:p>
        </p:txBody>
      </p:sp>
      <p:sp>
        <p:nvSpPr>
          <p:cNvPr id="8" name="文本框 7"/>
          <p:cNvSpPr txBox="1"/>
          <p:nvPr>
            <p:custDataLst>
              <p:tags r:id="rId5"/>
            </p:custDataLst>
          </p:nvPr>
        </p:nvSpPr>
        <p:spPr>
          <a:xfrm>
            <a:off x="455295" y="2315845"/>
            <a:ext cx="5440045" cy="2031325"/>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cs typeface="华文中宋" panose="02010600040101010101" charset="-122"/>
                <a:sym typeface="+mn-ea"/>
              </a:rPr>
              <a:t>打开</a:t>
            </a:r>
            <a:r>
              <a:rPr lang="en-US" altLang="zh-CN" b="1" dirty="0">
                <a:latin typeface="宋体" panose="02010600030101010101" pitchFamily="2" charset="-122"/>
                <a:ea typeface="宋体" panose="02010600030101010101" pitchFamily="2" charset="-122"/>
                <a:cs typeface="华文中宋" panose="02010600040101010101" charset="-122"/>
                <a:sym typeface="+mn-ea"/>
              </a:rPr>
              <a:t>https://www.modelscope.cn/my/overview</a:t>
            </a:r>
            <a:r>
              <a:rPr lang="zh-CN" altLang="en-US" b="1" dirty="0">
                <a:latin typeface="宋体" panose="02010600030101010101" pitchFamily="2" charset="-122"/>
                <a:ea typeface="宋体" panose="02010600030101010101" pitchFamily="2" charset="-122"/>
                <a:cs typeface="华文中宋" panose="02010600040101010101" charset="-122"/>
                <a:sym typeface="+mn-ea"/>
              </a:rPr>
              <a:t>，在搜索栏中搜索模型名称，以</a:t>
            </a:r>
            <a:r>
              <a:rPr lang="en-US" altLang="zh-CN" b="1" dirty="0">
                <a:latin typeface="宋体" panose="02010600030101010101" pitchFamily="2" charset="-122"/>
                <a:ea typeface="宋体" panose="02010600030101010101" pitchFamily="2" charset="-122"/>
                <a:cs typeface="华文中宋" panose="02010600040101010101" charset="-122"/>
                <a:sym typeface="+mn-ea"/>
              </a:rPr>
              <a:t>DeepSeek-R1-Distill-Qwen-1.5B-GGUF</a:t>
            </a:r>
            <a:r>
              <a:rPr lang="zh-CN" altLang="en-US" b="1" dirty="0">
                <a:latin typeface="宋体" panose="02010600030101010101" pitchFamily="2" charset="-122"/>
                <a:ea typeface="宋体" panose="02010600030101010101" pitchFamily="2" charset="-122"/>
                <a:cs typeface="华文中宋" panose="02010600040101010101" charset="-122"/>
                <a:sym typeface="+mn-ea"/>
              </a:rPr>
              <a:t>为例。利用命令行下载。</a:t>
            </a:r>
          </a:p>
          <a:p>
            <a:r>
              <a:rPr lang="zh-CN" altLang="en-US" b="1" dirty="0">
                <a:latin typeface="宋体" panose="02010600030101010101" pitchFamily="2" charset="-122"/>
                <a:ea typeface="宋体" panose="02010600030101010101" pitchFamily="2" charset="-122"/>
                <a:cs typeface="华文中宋" panose="02010600040101010101" charset="-122"/>
                <a:sym typeface="+mn-ea"/>
              </a:rPr>
              <a:t>（</a:t>
            </a:r>
            <a:r>
              <a:rPr lang="en-US" altLang="zh-CN" b="1" dirty="0">
                <a:latin typeface="宋体" panose="02010600030101010101" pitchFamily="2" charset="-122"/>
                <a:ea typeface="宋体" panose="02010600030101010101" pitchFamily="2" charset="-122"/>
                <a:cs typeface="华文中宋" panose="02010600040101010101" charset="-122"/>
                <a:sym typeface="+mn-ea"/>
              </a:rPr>
              <a:t>1</a:t>
            </a:r>
            <a:r>
              <a:rPr lang="zh-CN" altLang="en-US" b="1" dirty="0">
                <a:latin typeface="宋体" panose="02010600030101010101" pitchFamily="2" charset="-122"/>
                <a:ea typeface="宋体" panose="02010600030101010101" pitchFamily="2" charset="-122"/>
                <a:cs typeface="华文中宋" panose="02010600040101010101" charset="-122"/>
                <a:sym typeface="+mn-ea"/>
              </a:rPr>
              <a:t>）输入</a:t>
            </a:r>
            <a:r>
              <a:rPr lang="en-US" altLang="zh-CN" b="1" dirty="0">
                <a:solidFill>
                  <a:srgbClr val="FF0000"/>
                </a:solidFill>
                <a:latin typeface="宋体" panose="02010600030101010101" pitchFamily="2" charset="-122"/>
                <a:ea typeface="宋体" panose="02010600030101010101" pitchFamily="2" charset="-122"/>
                <a:cs typeface="华文中宋" panose="02010600040101010101" charset="-122"/>
                <a:sym typeface="+mn-ea"/>
              </a:rPr>
              <a:t>pip install </a:t>
            </a:r>
            <a:r>
              <a:rPr lang="en-US" altLang="zh-CN" b="1" dirty="0" err="1">
                <a:solidFill>
                  <a:srgbClr val="FF0000"/>
                </a:solidFill>
                <a:latin typeface="宋体" panose="02010600030101010101" pitchFamily="2" charset="-122"/>
                <a:ea typeface="宋体" panose="02010600030101010101" pitchFamily="2" charset="-122"/>
                <a:cs typeface="华文中宋" panose="02010600040101010101" charset="-122"/>
                <a:sym typeface="+mn-ea"/>
              </a:rPr>
              <a:t>modelscope</a:t>
            </a:r>
            <a:r>
              <a:rPr lang="zh-CN" altLang="en-US" b="1" dirty="0">
                <a:latin typeface="宋体" panose="02010600030101010101" pitchFamily="2" charset="-122"/>
                <a:ea typeface="宋体" panose="02010600030101010101" pitchFamily="2" charset="-122"/>
                <a:cs typeface="华文中宋" panose="02010600040101010101" charset="-122"/>
                <a:sym typeface="+mn-ea"/>
              </a:rPr>
              <a:t>安装</a:t>
            </a:r>
            <a:r>
              <a:rPr lang="en-US" altLang="zh-CN" b="1" dirty="0" err="1">
                <a:latin typeface="宋体" panose="02010600030101010101" pitchFamily="2" charset="-122"/>
                <a:ea typeface="宋体" panose="02010600030101010101" pitchFamily="2" charset="-122"/>
                <a:cs typeface="华文中宋" panose="02010600040101010101" charset="-122"/>
                <a:sym typeface="+mn-ea"/>
              </a:rPr>
              <a:t>ModelScope</a:t>
            </a:r>
            <a:r>
              <a:rPr lang="zh-CN" altLang="en-US" b="1" dirty="0">
                <a:latin typeface="宋体" panose="02010600030101010101" pitchFamily="2" charset="-122"/>
                <a:ea typeface="宋体" panose="02010600030101010101" pitchFamily="2" charset="-122"/>
                <a:cs typeface="华文中宋" panose="02010600040101010101" charset="-122"/>
                <a:sym typeface="+mn-ea"/>
              </a:rPr>
              <a:t>；</a:t>
            </a:r>
          </a:p>
          <a:p>
            <a:r>
              <a:rPr lang="zh-CN" altLang="en-US" b="1" dirty="0">
                <a:latin typeface="宋体" panose="02010600030101010101" pitchFamily="2" charset="-122"/>
                <a:ea typeface="宋体" panose="02010600030101010101" pitchFamily="2" charset="-122"/>
                <a:cs typeface="华文中宋" panose="02010600040101010101" charset="-122"/>
                <a:sym typeface="+mn-ea"/>
              </a:rPr>
              <a:t>（</a:t>
            </a:r>
            <a:r>
              <a:rPr lang="en-US" altLang="zh-CN" b="1" dirty="0">
                <a:latin typeface="宋体" panose="02010600030101010101" pitchFamily="2" charset="-122"/>
                <a:ea typeface="宋体" panose="02010600030101010101" pitchFamily="2" charset="-122"/>
                <a:cs typeface="华文中宋" panose="02010600040101010101" charset="-122"/>
                <a:sym typeface="+mn-ea"/>
              </a:rPr>
              <a:t>2</a:t>
            </a:r>
            <a:r>
              <a:rPr lang="zh-CN" altLang="en-US" b="1" dirty="0">
                <a:latin typeface="宋体" panose="02010600030101010101" pitchFamily="2" charset="-122"/>
                <a:ea typeface="宋体" panose="02010600030101010101" pitchFamily="2" charset="-122"/>
                <a:cs typeface="华文中宋" panose="02010600040101010101" charset="-122"/>
                <a:sym typeface="+mn-ea"/>
              </a:rPr>
              <a:t>）输入</a:t>
            </a:r>
            <a:r>
              <a:rPr lang="en-US" altLang="zh-CN" b="1" dirty="0" err="1">
                <a:solidFill>
                  <a:srgbClr val="FF0000"/>
                </a:solidFill>
                <a:latin typeface="宋体" panose="02010600030101010101" pitchFamily="2" charset="-122"/>
                <a:ea typeface="宋体" panose="02010600030101010101" pitchFamily="2" charset="-122"/>
                <a:cs typeface="华文中宋" panose="02010600040101010101" charset="-122"/>
                <a:sym typeface="+mn-ea"/>
              </a:rPr>
              <a:t>modelscope</a:t>
            </a:r>
            <a:r>
              <a:rPr lang="en-US" altLang="zh-CN" b="1" dirty="0">
                <a:solidFill>
                  <a:srgbClr val="FF0000"/>
                </a:solidFill>
                <a:latin typeface="宋体" panose="02010600030101010101" pitchFamily="2" charset="-122"/>
                <a:ea typeface="宋体" panose="02010600030101010101" pitchFamily="2" charset="-122"/>
                <a:cs typeface="华文中宋" panose="02010600040101010101" charset="-122"/>
                <a:sym typeface="+mn-ea"/>
              </a:rPr>
              <a:t> download --model </a:t>
            </a:r>
            <a:r>
              <a:rPr lang="en-US" altLang="zh-CN" b="1" dirty="0" err="1">
                <a:solidFill>
                  <a:srgbClr val="FF0000"/>
                </a:solidFill>
                <a:latin typeface="宋体" panose="02010600030101010101" pitchFamily="2" charset="-122"/>
                <a:ea typeface="宋体" panose="02010600030101010101" pitchFamily="2" charset="-122"/>
                <a:cs typeface="华文中宋" panose="02010600040101010101" charset="-122"/>
                <a:sym typeface="+mn-ea"/>
              </a:rPr>
              <a:t>unsloth</a:t>
            </a:r>
            <a:r>
              <a:rPr lang="en-US" altLang="zh-CN" b="1" dirty="0">
                <a:solidFill>
                  <a:srgbClr val="FF0000"/>
                </a:solidFill>
                <a:latin typeface="宋体" panose="02010600030101010101" pitchFamily="2" charset="-122"/>
                <a:ea typeface="宋体" panose="02010600030101010101" pitchFamily="2" charset="-122"/>
                <a:cs typeface="华文中宋" panose="02010600040101010101" charset="-122"/>
                <a:sym typeface="+mn-ea"/>
              </a:rPr>
              <a:t>/DeepSeek-R1-Distill-Qwen-1.5B-GGUF</a:t>
            </a:r>
            <a:r>
              <a:rPr lang="zh-CN" altLang="en-US" b="1" dirty="0">
                <a:latin typeface="宋体" panose="02010600030101010101" pitchFamily="2" charset="-122"/>
                <a:ea typeface="宋体" panose="02010600030101010101" pitchFamily="2" charset="-122"/>
                <a:cs typeface="华文中宋" panose="02010600040101010101" charset="-122"/>
                <a:sym typeface="+mn-ea"/>
              </a:rPr>
              <a:t>下载完整模型库。</a:t>
            </a:r>
          </a:p>
        </p:txBody>
      </p:sp>
      <p:sp>
        <p:nvSpPr>
          <p:cNvPr id="14" name="文本框 13"/>
          <p:cNvSpPr txBox="1"/>
          <p:nvPr>
            <p:custDataLst>
              <p:tags r:id="rId6"/>
            </p:custDataLst>
          </p:nvPr>
        </p:nvSpPr>
        <p:spPr>
          <a:xfrm>
            <a:off x="483870" y="4347170"/>
            <a:ext cx="5311140" cy="368300"/>
          </a:xfrm>
          <a:prstGeom prst="rect">
            <a:avLst/>
          </a:prstGeom>
          <a:noFill/>
        </p:spPr>
        <p:txBody>
          <a:bodyPr wrap="square" rtlCol="0">
            <a:spAutoFit/>
          </a:bodyPr>
          <a:lstStyle/>
          <a:p>
            <a:r>
              <a:rPr lang="en-US" altLang="zh-CN" b="1" dirty="0">
                <a:solidFill>
                  <a:srgbClr val="C00000"/>
                </a:solidFill>
                <a:latin typeface="宋体" panose="02010600030101010101" pitchFamily="2" charset="-122"/>
                <a:ea typeface="宋体" panose="02010600030101010101" pitchFamily="2" charset="-122"/>
                <a:cs typeface="Arial Rounded MT Bold" panose="020F0704030504030204" charset="0"/>
              </a:rPr>
              <a:t>Step3</a:t>
            </a:r>
            <a:r>
              <a:rPr lang="zh-CN" altLang="en-US" b="1" dirty="0">
                <a:solidFill>
                  <a:srgbClr val="C00000"/>
                </a:solidFill>
                <a:latin typeface="宋体" panose="02010600030101010101" pitchFamily="2" charset="-122"/>
                <a:ea typeface="宋体" panose="02010600030101010101" pitchFamily="2" charset="-122"/>
                <a:cs typeface="Arial Rounded MT Bold" panose="020F0704030504030204" charset="0"/>
              </a:rPr>
              <a:t>：将模型文件放入</a:t>
            </a:r>
            <a:r>
              <a:rPr lang="en-US" altLang="zh-CN" b="1" dirty="0">
                <a:solidFill>
                  <a:srgbClr val="C00000"/>
                </a:solidFill>
                <a:latin typeface="宋体" panose="02010600030101010101" pitchFamily="2" charset="-122"/>
                <a:ea typeface="宋体" panose="02010600030101010101" pitchFamily="2" charset="-122"/>
                <a:cs typeface="Arial Rounded MT Bold" panose="020F0704030504030204" charset="0"/>
              </a:rPr>
              <a:t>LM Studio</a:t>
            </a:r>
            <a:r>
              <a:rPr lang="zh-CN" altLang="en-US" b="1" dirty="0">
                <a:solidFill>
                  <a:srgbClr val="C00000"/>
                </a:solidFill>
                <a:latin typeface="宋体" panose="02010600030101010101" pitchFamily="2" charset="-122"/>
                <a:ea typeface="宋体" panose="02010600030101010101" pitchFamily="2" charset="-122"/>
                <a:cs typeface="Arial Rounded MT Bold" panose="020F0704030504030204" charset="0"/>
              </a:rPr>
              <a:t>模型文件夹下</a:t>
            </a:r>
          </a:p>
        </p:txBody>
      </p:sp>
      <p:sp>
        <p:nvSpPr>
          <p:cNvPr id="16" name="文本框 15"/>
          <p:cNvSpPr txBox="1"/>
          <p:nvPr>
            <p:custDataLst>
              <p:tags r:id="rId7"/>
            </p:custDataLst>
          </p:nvPr>
        </p:nvSpPr>
        <p:spPr>
          <a:xfrm>
            <a:off x="455295" y="4715470"/>
            <a:ext cx="5440045" cy="1753235"/>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cs typeface="华文中宋" panose="02010600040101010101" charset="-122"/>
                <a:sym typeface="+mn-ea"/>
              </a:rPr>
              <a:t>（</a:t>
            </a:r>
            <a:r>
              <a:rPr lang="en-US" altLang="zh-CN" b="1" dirty="0">
                <a:latin typeface="宋体" panose="02010600030101010101" pitchFamily="2" charset="-122"/>
                <a:ea typeface="宋体" panose="02010600030101010101" pitchFamily="2" charset="-122"/>
                <a:cs typeface="华文中宋" panose="02010600040101010101" charset="-122"/>
                <a:sym typeface="+mn-ea"/>
              </a:rPr>
              <a:t>1</a:t>
            </a:r>
            <a:r>
              <a:rPr lang="zh-CN" altLang="en-US" b="1" dirty="0">
                <a:latin typeface="宋体" panose="02010600030101010101" pitchFamily="2" charset="-122"/>
                <a:ea typeface="宋体" panose="02010600030101010101" pitchFamily="2" charset="-122"/>
                <a:cs typeface="华文中宋" panose="02010600040101010101" charset="-122"/>
                <a:sym typeface="+mn-ea"/>
              </a:rPr>
              <a:t>）根据命令行中显示路径找到下载好的模型文件，将下好的模型文件放入一个两层的目录内；</a:t>
            </a:r>
          </a:p>
          <a:p>
            <a:r>
              <a:rPr lang="zh-CN" altLang="en-US" b="1" dirty="0">
                <a:latin typeface="宋体" panose="02010600030101010101" pitchFamily="2" charset="-122"/>
                <a:ea typeface="宋体" panose="02010600030101010101" pitchFamily="2" charset="-122"/>
                <a:cs typeface="华文中宋" panose="02010600040101010101" charset="-122"/>
                <a:sym typeface="+mn-ea"/>
              </a:rPr>
              <a:t>（</a:t>
            </a:r>
            <a:r>
              <a:rPr lang="en-US" altLang="zh-CN" b="1" dirty="0">
                <a:latin typeface="宋体" panose="02010600030101010101" pitchFamily="2" charset="-122"/>
                <a:ea typeface="宋体" panose="02010600030101010101" pitchFamily="2" charset="-122"/>
                <a:cs typeface="华文中宋" panose="02010600040101010101" charset="-122"/>
                <a:sym typeface="+mn-ea"/>
              </a:rPr>
              <a:t>2</a:t>
            </a:r>
            <a:r>
              <a:rPr lang="zh-CN" altLang="en-US" b="1" dirty="0">
                <a:latin typeface="宋体" panose="02010600030101010101" pitchFamily="2" charset="-122"/>
                <a:ea typeface="宋体" panose="02010600030101010101" pitchFamily="2" charset="-122"/>
                <a:cs typeface="华文中宋" panose="02010600040101010101" charset="-122"/>
                <a:sym typeface="+mn-ea"/>
              </a:rPr>
              <a:t>）打开</a:t>
            </a:r>
            <a:r>
              <a:rPr lang="en-US" altLang="zh-CN" b="1" dirty="0">
                <a:latin typeface="宋体" panose="02010600030101010101" pitchFamily="2" charset="-122"/>
                <a:ea typeface="宋体" panose="02010600030101010101" pitchFamily="2" charset="-122"/>
                <a:cs typeface="华文中宋" panose="02010600040101010101" charset="-122"/>
                <a:sym typeface="+mn-ea"/>
              </a:rPr>
              <a:t>LM Studio</a:t>
            </a:r>
            <a:r>
              <a:rPr lang="zh-CN" altLang="en-US" b="1" dirty="0">
                <a:latin typeface="宋体" panose="02010600030101010101" pitchFamily="2" charset="-122"/>
                <a:ea typeface="宋体" panose="02010600030101010101" pitchFamily="2" charset="-122"/>
                <a:cs typeface="华文中宋" panose="02010600040101010101" charset="-122"/>
                <a:sym typeface="+mn-ea"/>
              </a:rPr>
              <a:t>，按步骤找到其模型文件夹的位置；再将（</a:t>
            </a:r>
            <a:r>
              <a:rPr lang="en-US" altLang="zh-CN" b="1" dirty="0">
                <a:latin typeface="宋体" panose="02010600030101010101" pitchFamily="2" charset="-122"/>
                <a:ea typeface="宋体" panose="02010600030101010101" pitchFamily="2" charset="-122"/>
                <a:cs typeface="华文中宋" panose="02010600040101010101" charset="-122"/>
                <a:sym typeface="+mn-ea"/>
              </a:rPr>
              <a:t>1</a:t>
            </a:r>
            <a:r>
              <a:rPr lang="zh-CN" altLang="en-US" b="1" dirty="0">
                <a:latin typeface="宋体" panose="02010600030101010101" pitchFamily="2" charset="-122"/>
                <a:ea typeface="宋体" panose="02010600030101010101" pitchFamily="2" charset="-122"/>
                <a:cs typeface="华文中宋" panose="02010600040101010101" charset="-122"/>
                <a:sym typeface="+mn-ea"/>
              </a:rPr>
              <a:t>）中的两层模型文件放入</a:t>
            </a:r>
            <a:r>
              <a:rPr lang="en-US" altLang="zh-CN" b="1" dirty="0">
                <a:latin typeface="宋体" panose="02010600030101010101" pitchFamily="2" charset="-122"/>
                <a:ea typeface="宋体" panose="02010600030101010101" pitchFamily="2" charset="-122"/>
                <a:cs typeface="华文中宋" panose="02010600040101010101" charset="-122"/>
                <a:sym typeface="+mn-ea"/>
              </a:rPr>
              <a:t>LM Studio</a:t>
            </a:r>
            <a:r>
              <a:rPr lang="zh-CN" altLang="en-US" b="1" dirty="0">
                <a:latin typeface="宋体" panose="02010600030101010101" pitchFamily="2" charset="-122"/>
                <a:ea typeface="宋体" panose="02010600030101010101" pitchFamily="2" charset="-122"/>
                <a:cs typeface="华文中宋" panose="02010600040101010101" charset="-122"/>
                <a:sym typeface="+mn-ea"/>
              </a:rPr>
              <a:t>的模型文件夹中。</a:t>
            </a:r>
          </a:p>
          <a:p>
            <a:endParaRPr lang="zh-CN" altLang="en-US" dirty="0">
              <a:latin typeface="华文中宋" panose="02010600040101010101" charset="-122"/>
              <a:ea typeface="华文中宋" panose="02010600040101010101" charset="-122"/>
              <a:cs typeface="华文中宋" panose="02010600040101010101" charset="-122"/>
              <a:sym typeface="+mn-ea"/>
            </a:endParaRPr>
          </a:p>
        </p:txBody>
      </p:sp>
      <p:sp>
        <p:nvSpPr>
          <p:cNvPr id="17" name="文本框 16"/>
          <p:cNvSpPr txBox="1"/>
          <p:nvPr/>
        </p:nvSpPr>
        <p:spPr>
          <a:xfrm>
            <a:off x="7956550" y="735965"/>
            <a:ext cx="1985010" cy="398780"/>
          </a:xfrm>
          <a:prstGeom prst="rect">
            <a:avLst/>
          </a:prstGeom>
          <a:noFill/>
        </p:spPr>
        <p:txBody>
          <a:bodyPr wrap="square" rtlCol="0">
            <a:spAutoFit/>
          </a:bodyPr>
          <a:lstStyle/>
          <a:p>
            <a:pPr algn="ctr"/>
            <a:r>
              <a:rPr lang="zh-CN" altLang="en-US" sz="2000" b="1">
                <a:latin typeface="华文中宋" panose="02010600040101010101" charset="-122"/>
                <a:ea typeface="华文中宋" panose="02010600040101010101" charset="-122"/>
                <a:cs typeface="华文中宋" panose="02010600040101010101" charset="-122"/>
              </a:rPr>
              <a:t>图示</a:t>
            </a:r>
            <a:r>
              <a:rPr lang="en-US" altLang="zh-CN" sz="2000" b="1">
                <a:latin typeface="华文中宋" panose="02010600040101010101" charset="-122"/>
                <a:ea typeface="华文中宋" panose="02010600040101010101" charset="-122"/>
                <a:cs typeface="华文中宋" panose="02010600040101010101" charset="-122"/>
              </a:rPr>
              <a:t>-Step3</a:t>
            </a:r>
            <a:r>
              <a:rPr lang="zh-CN" altLang="en-US" sz="2000" b="1">
                <a:latin typeface="华文中宋" panose="02010600040101010101" charset="-122"/>
                <a:ea typeface="华文中宋" panose="02010600040101010101" charset="-122"/>
                <a:cs typeface="华文中宋" panose="02010600040101010101" charset="-122"/>
              </a:rPr>
              <a:t>（</a:t>
            </a:r>
            <a:r>
              <a:rPr lang="en-US" altLang="zh-CN" sz="2000" b="1">
                <a:latin typeface="华文中宋" panose="02010600040101010101" charset="-122"/>
                <a:ea typeface="华文中宋" panose="02010600040101010101" charset="-122"/>
                <a:cs typeface="华文中宋" panose="02010600040101010101" charset="-122"/>
              </a:rPr>
              <a:t>1</a:t>
            </a:r>
            <a:r>
              <a:rPr lang="zh-CN" altLang="en-US" sz="2000" b="1">
                <a:latin typeface="华文中宋" panose="02010600040101010101" charset="-122"/>
                <a:ea typeface="华文中宋" panose="02010600040101010101" charset="-122"/>
                <a:cs typeface="华文中宋" panose="02010600040101010101" charset="-122"/>
              </a:rPr>
              <a:t>）</a:t>
            </a:r>
          </a:p>
        </p:txBody>
      </p:sp>
      <p:pic>
        <p:nvPicPr>
          <p:cNvPr id="19" name="图片 18"/>
          <p:cNvPicPr>
            <a:picLocks noChangeAspect="1"/>
          </p:cNvPicPr>
          <p:nvPr/>
        </p:nvPicPr>
        <p:blipFill>
          <a:blip r:embed="rId9"/>
          <a:stretch>
            <a:fillRect/>
          </a:stretch>
        </p:blipFill>
        <p:spPr>
          <a:xfrm>
            <a:off x="6277610" y="1131570"/>
            <a:ext cx="5342890" cy="2372995"/>
          </a:xfrm>
          <a:prstGeom prst="rect">
            <a:avLst/>
          </a:prstGeom>
          <a:ln w="28575" cmpd="sng">
            <a:solidFill>
              <a:schemeClr val="accent1">
                <a:shade val="50000"/>
                <a:alpha val="10000"/>
              </a:schemeClr>
            </a:solidFill>
            <a:prstDash val="solid"/>
          </a:ln>
        </p:spPr>
      </p:pic>
      <p:pic>
        <p:nvPicPr>
          <p:cNvPr id="22" name="图片 21"/>
          <p:cNvPicPr>
            <a:picLocks noChangeAspect="1"/>
          </p:cNvPicPr>
          <p:nvPr/>
        </p:nvPicPr>
        <p:blipFill>
          <a:blip r:embed="rId10"/>
          <a:stretch>
            <a:fillRect/>
          </a:stretch>
        </p:blipFill>
        <p:spPr>
          <a:xfrm>
            <a:off x="6277610" y="3558540"/>
            <a:ext cx="5314950" cy="2527300"/>
          </a:xfrm>
          <a:prstGeom prst="rect">
            <a:avLst/>
          </a:prstGeom>
          <a:ln w="28575" cmpd="sng">
            <a:solidFill>
              <a:schemeClr val="accent1">
                <a:shade val="50000"/>
                <a:alpha val="11000"/>
              </a:schemeClr>
            </a:solidFill>
            <a:prstDash val="soli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0820" y="236855"/>
            <a:ext cx="1886585" cy="417195"/>
          </a:xfrm>
          <a:prstGeom prst="rect">
            <a:avLst/>
          </a:prstGeom>
          <a:noFill/>
        </p:spPr>
        <p:txBody>
          <a:bodyPr wrap="square" rtlCol="0">
            <a:noAutofit/>
          </a:bodyPr>
          <a:lstStyle/>
          <a:p>
            <a:r>
              <a:rPr lang="zh-CN" altLang="en-US" sz="2800">
                <a:solidFill>
                  <a:schemeClr val="bg1"/>
                </a:solidFill>
                <a:latin typeface="宋体" panose="02010600030101010101" pitchFamily="2" charset="-122"/>
                <a:ea typeface="宋体" panose="02010600030101010101" pitchFamily="2" charset="-122"/>
              </a:rPr>
              <a:t>群众背景</a:t>
            </a:r>
          </a:p>
        </p:txBody>
      </p:sp>
      <p:sp>
        <p:nvSpPr>
          <p:cNvPr id="8" name="任意多边形 7"/>
          <p:cNvSpPr/>
          <p:nvPr/>
        </p:nvSpPr>
        <p:spPr>
          <a:xfrm rot="10800000" flipH="1">
            <a:off x="0" y="236855"/>
            <a:ext cx="6514465" cy="506095"/>
          </a:xfrm>
          <a:custGeom>
            <a:avLst/>
            <a:gdLst>
              <a:gd name="connsiteX0" fmla="*/ 0 w 10456"/>
              <a:gd name="connsiteY0" fmla="*/ 0 h 1986"/>
              <a:gd name="connsiteX1" fmla="*/ 10116 w 10456"/>
              <a:gd name="connsiteY1" fmla="*/ 0 h 1986"/>
              <a:gd name="connsiteX2" fmla="*/ 10456 w 10456"/>
              <a:gd name="connsiteY2" fmla="*/ 340 h 1986"/>
              <a:gd name="connsiteX3" fmla="*/ 10447 w 10456"/>
              <a:gd name="connsiteY3" fmla="*/ 1986 h 1986"/>
              <a:gd name="connsiteX4" fmla="*/ 0 w 10456"/>
              <a:gd name="connsiteY4" fmla="*/ 1980 h 1986"/>
              <a:gd name="connsiteX5" fmla="*/ 0 w 10456"/>
              <a:gd name="connsiteY5" fmla="*/ 0 h 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6" h="1986">
                <a:moveTo>
                  <a:pt x="0" y="0"/>
                </a:moveTo>
                <a:lnTo>
                  <a:pt x="10116" y="0"/>
                </a:lnTo>
                <a:cubicBezTo>
                  <a:pt x="10304" y="0"/>
                  <a:pt x="10456" y="152"/>
                  <a:pt x="10456" y="340"/>
                </a:cubicBezTo>
                <a:lnTo>
                  <a:pt x="10447" y="1986"/>
                </a:lnTo>
                <a:lnTo>
                  <a:pt x="0" y="1980"/>
                </a:lnTo>
                <a:lnTo>
                  <a:pt x="0" y="0"/>
                </a:lnTo>
                <a:close/>
              </a:path>
            </a:pathLst>
          </a:custGeom>
          <a:solidFill>
            <a:schemeClr val="accent5">
              <a:lumMod val="75000"/>
            </a:schemeClr>
          </a:solidFill>
          <a:ln>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41300" y="236855"/>
            <a:ext cx="7182485" cy="521970"/>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LM Studio</a:t>
            </a:r>
            <a:r>
              <a:rPr lang="zh-CN" altLang="en-US" sz="2800" b="1" dirty="0">
                <a:solidFill>
                  <a:schemeClr val="bg1"/>
                </a:solidFill>
                <a:latin typeface="宋体" panose="02010600030101010101" pitchFamily="2" charset="-122"/>
                <a:ea typeface="宋体" panose="02010600030101010101" pitchFamily="2" charset="-122"/>
              </a:rPr>
              <a:t>部署</a:t>
            </a:r>
            <a:r>
              <a:rPr lang="en-US" altLang="zh-CN" sz="2800" b="1" dirty="0">
                <a:solidFill>
                  <a:schemeClr val="bg1"/>
                </a:solidFill>
                <a:latin typeface="宋体" panose="02010600030101010101" pitchFamily="2" charset="-122"/>
                <a:ea typeface="宋体" panose="02010600030101010101" pitchFamily="2" charset="-122"/>
              </a:rPr>
              <a:t>Deepseek-r1:1.5B</a:t>
            </a:r>
            <a:r>
              <a:rPr lang="zh-CN" altLang="en-US" sz="2800" b="1" dirty="0">
                <a:solidFill>
                  <a:schemeClr val="bg1"/>
                </a:solidFill>
                <a:latin typeface="宋体" panose="02010600030101010101" pitchFamily="2" charset="-122"/>
                <a:ea typeface="宋体" panose="02010600030101010101" pitchFamily="2" charset="-122"/>
              </a:rPr>
              <a:t>模型</a:t>
            </a:r>
          </a:p>
        </p:txBody>
      </p:sp>
      <p:sp>
        <p:nvSpPr>
          <p:cNvPr id="12" name="圆角矩形 11"/>
          <p:cNvSpPr/>
          <p:nvPr>
            <p:custDataLst>
              <p:tags r:id="rId1"/>
            </p:custDataLst>
          </p:nvPr>
        </p:nvSpPr>
        <p:spPr>
          <a:xfrm>
            <a:off x="5042535" y="875665"/>
            <a:ext cx="6243955" cy="1073785"/>
          </a:xfrm>
          <a:prstGeom prst="roundRect">
            <a:avLst/>
          </a:prstGeom>
          <a:solidFill>
            <a:schemeClr val="accent1">
              <a:lumMod val="40000"/>
              <a:lumOff val="60000"/>
              <a:alpha val="31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文本框 20"/>
          <p:cNvSpPr txBox="1"/>
          <p:nvPr/>
        </p:nvSpPr>
        <p:spPr>
          <a:xfrm>
            <a:off x="1526540" y="740410"/>
            <a:ext cx="1985010" cy="398780"/>
          </a:xfrm>
          <a:prstGeom prst="rect">
            <a:avLst/>
          </a:prstGeom>
          <a:noFill/>
        </p:spPr>
        <p:txBody>
          <a:bodyPr wrap="square" rtlCol="0">
            <a:spAutoFit/>
          </a:bodyPr>
          <a:lstStyle/>
          <a:p>
            <a:pPr algn="ctr"/>
            <a:r>
              <a:rPr lang="zh-CN" altLang="en-US" sz="2000" b="1">
                <a:latin typeface="华文中宋" panose="02010600040101010101" charset="-122"/>
                <a:ea typeface="华文中宋" panose="02010600040101010101" charset="-122"/>
                <a:cs typeface="华文中宋" panose="02010600040101010101" charset="-122"/>
              </a:rPr>
              <a:t>图示</a:t>
            </a:r>
            <a:r>
              <a:rPr lang="en-US" altLang="zh-CN" sz="2000" b="1">
                <a:latin typeface="华文中宋" panose="02010600040101010101" charset="-122"/>
                <a:ea typeface="华文中宋" panose="02010600040101010101" charset="-122"/>
                <a:cs typeface="华文中宋" panose="02010600040101010101" charset="-122"/>
              </a:rPr>
              <a:t>-Step3</a:t>
            </a:r>
            <a:r>
              <a:rPr lang="zh-CN" altLang="en-US" sz="2000" b="1">
                <a:latin typeface="华文中宋" panose="02010600040101010101" charset="-122"/>
                <a:ea typeface="华文中宋" panose="02010600040101010101" charset="-122"/>
                <a:cs typeface="华文中宋" panose="02010600040101010101" charset="-122"/>
              </a:rPr>
              <a:t>（</a:t>
            </a:r>
            <a:r>
              <a:rPr lang="en-US" altLang="zh-CN" sz="2000" b="1">
                <a:latin typeface="华文中宋" panose="02010600040101010101" charset="-122"/>
                <a:ea typeface="华文中宋" panose="02010600040101010101" charset="-122"/>
                <a:cs typeface="华文中宋" panose="02010600040101010101" charset="-122"/>
              </a:rPr>
              <a:t>2</a:t>
            </a:r>
            <a:r>
              <a:rPr lang="zh-CN" altLang="en-US" sz="2000" b="1">
                <a:latin typeface="华文中宋" panose="02010600040101010101" charset="-122"/>
                <a:ea typeface="华文中宋" panose="02010600040101010101" charset="-122"/>
                <a:cs typeface="华文中宋" panose="02010600040101010101" charset="-122"/>
              </a:rPr>
              <a:t>）</a:t>
            </a:r>
          </a:p>
        </p:txBody>
      </p:sp>
      <p:pic>
        <p:nvPicPr>
          <p:cNvPr id="10" name="图片 9"/>
          <p:cNvPicPr>
            <a:picLocks noChangeAspect="1"/>
          </p:cNvPicPr>
          <p:nvPr/>
        </p:nvPicPr>
        <p:blipFill>
          <a:blip r:embed="rId4"/>
          <a:stretch>
            <a:fillRect/>
          </a:stretch>
        </p:blipFill>
        <p:spPr>
          <a:xfrm>
            <a:off x="607060" y="2774950"/>
            <a:ext cx="3809365" cy="1593850"/>
          </a:xfrm>
          <a:prstGeom prst="rect">
            <a:avLst/>
          </a:prstGeom>
          <a:ln w="28575" cmpd="sng">
            <a:solidFill>
              <a:schemeClr val="accent1">
                <a:shade val="50000"/>
                <a:alpha val="27000"/>
              </a:schemeClr>
            </a:solidFill>
            <a:prstDash val="solid"/>
          </a:ln>
        </p:spPr>
      </p:pic>
      <p:pic>
        <p:nvPicPr>
          <p:cNvPr id="15" name="图片 14"/>
          <p:cNvPicPr>
            <a:picLocks noChangeAspect="1"/>
          </p:cNvPicPr>
          <p:nvPr/>
        </p:nvPicPr>
        <p:blipFill>
          <a:blip r:embed="rId5"/>
          <a:stretch>
            <a:fillRect/>
          </a:stretch>
        </p:blipFill>
        <p:spPr>
          <a:xfrm>
            <a:off x="619760" y="1108710"/>
            <a:ext cx="3797300" cy="1666240"/>
          </a:xfrm>
          <a:prstGeom prst="rect">
            <a:avLst/>
          </a:prstGeom>
          <a:ln w="28575" cmpd="sng">
            <a:solidFill>
              <a:schemeClr val="accent1">
                <a:shade val="50000"/>
                <a:alpha val="29000"/>
              </a:schemeClr>
            </a:solidFill>
            <a:prstDash val="solid"/>
          </a:ln>
        </p:spPr>
      </p:pic>
      <p:pic>
        <p:nvPicPr>
          <p:cNvPr id="11" name="图片 10"/>
          <p:cNvPicPr>
            <a:picLocks noChangeAspect="1"/>
          </p:cNvPicPr>
          <p:nvPr/>
        </p:nvPicPr>
        <p:blipFill>
          <a:blip r:embed="rId6"/>
          <a:stretch>
            <a:fillRect/>
          </a:stretch>
        </p:blipFill>
        <p:spPr>
          <a:xfrm>
            <a:off x="607060" y="4368800"/>
            <a:ext cx="3809365" cy="2205990"/>
          </a:xfrm>
          <a:prstGeom prst="rect">
            <a:avLst/>
          </a:prstGeom>
          <a:ln w="28575" cmpd="sng">
            <a:solidFill>
              <a:schemeClr val="accent1">
                <a:shade val="50000"/>
                <a:alpha val="29000"/>
              </a:schemeClr>
            </a:solidFill>
            <a:prstDash val="solid"/>
          </a:ln>
        </p:spPr>
      </p:pic>
      <p:sp>
        <p:nvSpPr>
          <p:cNvPr id="14" name="文本框 13"/>
          <p:cNvSpPr txBox="1"/>
          <p:nvPr>
            <p:custDataLst>
              <p:tags r:id="rId2"/>
            </p:custDataLst>
          </p:nvPr>
        </p:nvSpPr>
        <p:spPr>
          <a:xfrm>
            <a:off x="5216525" y="895350"/>
            <a:ext cx="5311140" cy="368300"/>
          </a:xfrm>
          <a:prstGeom prst="rect">
            <a:avLst/>
          </a:prstGeom>
          <a:noFill/>
        </p:spPr>
        <p:txBody>
          <a:bodyPr wrap="square" rtlCol="0">
            <a:spAutoFit/>
          </a:bodyPr>
          <a:lstStyle/>
          <a:p>
            <a:r>
              <a:rPr lang="en-US" altLang="zh-CN" b="1">
                <a:solidFill>
                  <a:srgbClr val="C00000"/>
                </a:solidFill>
                <a:latin typeface="Arial Rounded MT Bold" panose="020F0704030504030204" charset="0"/>
                <a:ea typeface="华文宋体" panose="02010600040101010101" charset="-122"/>
                <a:cs typeface="Arial Rounded MT Bold" panose="020F0704030504030204" charset="0"/>
              </a:rPr>
              <a:t>Step4</a:t>
            </a:r>
            <a:r>
              <a:rPr lang="zh-CN" altLang="en-US" b="1">
                <a:solidFill>
                  <a:srgbClr val="C00000"/>
                </a:solidFill>
                <a:latin typeface="Arial Rounded MT Bold" panose="020F0704030504030204" charset="0"/>
                <a:ea typeface="华文宋体" panose="02010600040101010101" charset="-122"/>
                <a:cs typeface="Arial Rounded MT Bold" panose="020F0704030504030204" charset="0"/>
              </a:rPr>
              <a:t>：部署模型</a:t>
            </a:r>
          </a:p>
        </p:txBody>
      </p:sp>
      <p:sp>
        <p:nvSpPr>
          <p:cNvPr id="16" name="文本框 15"/>
          <p:cNvSpPr txBox="1"/>
          <p:nvPr/>
        </p:nvSpPr>
        <p:spPr>
          <a:xfrm>
            <a:off x="5216525" y="1206500"/>
            <a:ext cx="6069965" cy="922020"/>
          </a:xfrm>
          <a:prstGeom prst="rect">
            <a:avLst/>
          </a:prstGeom>
          <a:noFill/>
        </p:spPr>
        <p:txBody>
          <a:bodyPr wrap="square" rtlCol="0">
            <a:spAutoFit/>
          </a:bodyPr>
          <a:lstStyle/>
          <a:p>
            <a:r>
              <a:rPr lang="en-US" altLang="zh-CN">
                <a:latin typeface="华文中宋" panose="02010600040101010101" charset="-122"/>
                <a:ea typeface="华文中宋" panose="02010600040101010101" charset="-122"/>
                <a:cs typeface="华文中宋" panose="02010600040101010101" charset="-122"/>
                <a:sym typeface="+mn-ea"/>
              </a:rPr>
              <a:t>在聊天界面选择模型、点击Load Model即部署完成</a:t>
            </a:r>
            <a:r>
              <a:rPr lang="zh-CN" altLang="en-US">
                <a:latin typeface="华文中宋" panose="02010600040101010101" charset="-122"/>
                <a:ea typeface="华文中宋" panose="02010600040101010101" charset="-122"/>
                <a:cs typeface="华文中宋" panose="02010600040101010101" charset="-122"/>
                <a:sym typeface="+mn-ea"/>
              </a:rPr>
              <a:t>，即可开始对话。</a:t>
            </a:r>
            <a:endParaRPr lang="zh-CN" altLang="en-US" b="1">
              <a:solidFill>
                <a:srgbClr val="C00000"/>
              </a:solidFill>
              <a:latin typeface="Arial Rounded MT Bold" panose="020F0704030504030204" charset="0"/>
              <a:ea typeface="华文宋体" panose="02010600040101010101" charset="-122"/>
              <a:cs typeface="Arial Rounded MT Bold" panose="020F0704030504030204" charset="0"/>
            </a:endParaRPr>
          </a:p>
          <a:p>
            <a:endParaRPr lang="zh-CN" altLang="en-US"/>
          </a:p>
        </p:txBody>
      </p:sp>
      <p:pic>
        <p:nvPicPr>
          <p:cNvPr id="20" name="图片 19"/>
          <p:cNvPicPr>
            <a:picLocks noChangeAspect="1"/>
          </p:cNvPicPr>
          <p:nvPr/>
        </p:nvPicPr>
        <p:blipFill>
          <a:blip r:embed="rId7"/>
          <a:srcRect b="53472"/>
          <a:stretch>
            <a:fillRect/>
          </a:stretch>
        </p:blipFill>
        <p:spPr>
          <a:xfrm>
            <a:off x="5317490" y="2325370"/>
            <a:ext cx="5692775" cy="1843405"/>
          </a:xfrm>
          <a:prstGeom prst="rect">
            <a:avLst/>
          </a:prstGeom>
          <a:ln w="28575" cmpd="sng">
            <a:solidFill>
              <a:schemeClr val="accent1">
                <a:shade val="50000"/>
                <a:alpha val="27000"/>
              </a:schemeClr>
            </a:solidFill>
            <a:prstDash val="solid"/>
          </a:ln>
        </p:spPr>
      </p:pic>
      <p:sp>
        <p:nvSpPr>
          <p:cNvPr id="22" name="文本框 21"/>
          <p:cNvSpPr txBox="1"/>
          <p:nvPr/>
        </p:nvSpPr>
        <p:spPr>
          <a:xfrm>
            <a:off x="7171690" y="1945640"/>
            <a:ext cx="1985010" cy="398780"/>
          </a:xfrm>
          <a:prstGeom prst="rect">
            <a:avLst/>
          </a:prstGeom>
          <a:noFill/>
        </p:spPr>
        <p:txBody>
          <a:bodyPr wrap="square" rtlCol="0">
            <a:spAutoFit/>
          </a:bodyPr>
          <a:lstStyle/>
          <a:p>
            <a:pPr algn="ctr"/>
            <a:r>
              <a:rPr lang="zh-CN" altLang="en-US" sz="2000" b="1">
                <a:latin typeface="华文中宋" panose="02010600040101010101" charset="-122"/>
                <a:ea typeface="华文中宋" panose="02010600040101010101" charset="-122"/>
                <a:cs typeface="华文中宋" panose="02010600040101010101" charset="-122"/>
              </a:rPr>
              <a:t>图示</a:t>
            </a:r>
            <a:r>
              <a:rPr lang="en-US" altLang="zh-CN" sz="2000" b="1">
                <a:latin typeface="华文中宋" panose="02010600040101010101" charset="-122"/>
                <a:ea typeface="华文中宋" panose="02010600040101010101" charset="-122"/>
                <a:cs typeface="华文中宋" panose="02010600040101010101" charset="-122"/>
              </a:rPr>
              <a:t>-Step4</a:t>
            </a:r>
            <a:endParaRPr lang="zh-CN" altLang="en-US" sz="2000" b="1">
              <a:latin typeface="华文中宋" panose="02010600040101010101" charset="-122"/>
              <a:ea typeface="华文中宋" panose="02010600040101010101" charset="-122"/>
              <a:cs typeface="华文中宋" panose="02010600040101010101" charset="-122"/>
            </a:endParaRPr>
          </a:p>
        </p:txBody>
      </p:sp>
      <p:pic>
        <p:nvPicPr>
          <p:cNvPr id="23" name="图片 22"/>
          <p:cNvPicPr>
            <a:picLocks noChangeAspect="1"/>
          </p:cNvPicPr>
          <p:nvPr/>
        </p:nvPicPr>
        <p:blipFill>
          <a:blip r:embed="rId8"/>
          <a:srcRect b="31194"/>
          <a:stretch>
            <a:fillRect/>
          </a:stretch>
        </p:blipFill>
        <p:spPr>
          <a:xfrm>
            <a:off x="5317490" y="4168775"/>
            <a:ext cx="5692775" cy="2335530"/>
          </a:xfrm>
          <a:prstGeom prst="rect">
            <a:avLst/>
          </a:prstGeom>
          <a:ln w="28575" cmpd="sng">
            <a:solidFill>
              <a:schemeClr val="accent1">
                <a:shade val="50000"/>
                <a:alpha val="27000"/>
              </a:schemeClr>
            </a:solidFill>
            <a:prstDash val="soli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E2MTNjYTRiNWExMmNhMzAwNGUwMjg1MjI5MTBmNGU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34.3,&quot;left&quot;:32.7,&quot;top&quot;:267.05,&quot;width&quot;:918.25}"/>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34.3,&quot;left&quot;:32.7,&quot;top&quot;:267.05,&quot;width&quot;:918.2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34.3,&quot;left&quot;:32.7,&quot;top&quot;:267.05,&quot;width&quot;:918.25}"/>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34.3,&quot;left&quot;:32.7,&quot;top&quot;:267.05,&quot;width&quot;:918.2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34.3,&quot;left&quot;:32.7,&quot;top&quot;:267.05,&quot;width&quot;:918.2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34.3,&quot;left&quot;:32.7,&quot;top&quot;:267.05,&quot;width&quot;:918.25}"/>
</p:tagLst>
</file>

<file path=ppt/tags/tag8.xml><?xml version="1.0" encoding="utf-8"?>
<p:tagLst xmlns:a="http://schemas.openxmlformats.org/drawingml/2006/main" xmlns:r="http://schemas.openxmlformats.org/officeDocument/2006/relationships" xmlns:p="http://schemas.openxmlformats.org/presentationml/2006/main">
  <p:tag name="TABLE_ENDDRAG_ORIGIN_RECT" val="855*378"/>
  <p:tag name="TABLE_ENDDRAG_RECT" val="44*78*855*378"/>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2317</TotalTime>
  <Words>1172</Words>
  <Application>Microsoft Office PowerPoint</Application>
  <PresentationFormat>宽屏</PresentationFormat>
  <Paragraphs>101</Paragraphs>
  <Slides>11</Slides>
  <Notes>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11</vt:i4>
      </vt:variant>
    </vt:vector>
  </HeadingPairs>
  <TitlesOfParts>
    <vt:vector size="23" baseType="lpstr">
      <vt:lpstr>Arial Rounded MT Bold</vt:lpstr>
      <vt:lpstr>等线</vt:lpstr>
      <vt:lpstr>华文宋体</vt:lpstr>
      <vt:lpstr>Arial</vt:lpstr>
      <vt:lpstr>华文中宋</vt:lpstr>
      <vt:lpstr>宋体</vt:lpstr>
      <vt:lpstr>等线 Light</vt:lpstr>
      <vt:lpstr>思源黑体 CN Regular</vt:lpstr>
      <vt:lpstr>思源宋体 CN Heavy</vt:lpstr>
      <vt:lpstr>华文仿宋</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dc:creator>
  <cp:lastModifiedBy>小雨 张</cp:lastModifiedBy>
  <cp:revision>95</cp:revision>
  <dcterms:created xsi:type="dcterms:W3CDTF">2023-05-22T13:14:00Z</dcterms:created>
  <dcterms:modified xsi:type="dcterms:W3CDTF">2025-03-20T04:53:28Z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0E6AEA7873A24586ACEFD13B8B36456A_12</vt:lpwstr>
  </property>
  <property fmtid="{D5CDD505-2E9C-101B-9397-08002B2CF9AE}" pid="3" name="KSOProductBuildVer">
    <vt:lpwstr>2052-12.1.0.20305</vt:lpwstr>
  </property>
</Properties>
</file>